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BE18BA-64BA-4496-9DFB-99D9FB00CD6F}" type="datetimeFigureOut">
              <a:rPr lang="en-IN" smtClean="0"/>
              <a:t>30-09-2020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6177E4-121B-45AB-AC61-A496075D646E}" type="slidenum">
              <a:rPr lang="en-IN" smtClean="0"/>
              <a:t>‹#›</a:t>
            </a:fld>
            <a:endParaRPr lang="en-IN"/>
          </a:p>
        </p:txBody>
      </p:sp>
    </p:spTree>
    <p:extLst>
      <p:ext uri="{BB962C8B-B14F-4D97-AF65-F5344CB8AC3E}">
        <p14:creationId xmlns:p14="http://schemas.microsoft.com/office/powerpoint/2010/main" val="343922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5C56ABA-A6BF-4D72-A38E-AC23ADC373C8}" type="slidenum">
              <a:rPr lang="en-US" smtClean="0"/>
              <a:pPr/>
              <a:t>2</a:t>
            </a:fld>
            <a:endParaRPr lang="en-US"/>
          </a:p>
        </p:txBody>
      </p:sp>
    </p:spTree>
    <p:extLst>
      <p:ext uri="{BB962C8B-B14F-4D97-AF65-F5344CB8AC3E}">
        <p14:creationId xmlns:p14="http://schemas.microsoft.com/office/powerpoint/2010/main" val="107233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C56ABA-A6BF-4D72-A38E-AC23ADC373C8}" type="slidenum">
              <a:rPr lang="en-US"/>
              <a:pPr/>
              <a:t>5</a:t>
            </a:fld>
            <a:endParaRPr lang="en-US"/>
          </a:p>
        </p:txBody>
      </p:sp>
    </p:spTree>
    <p:extLst>
      <p:ext uri="{BB962C8B-B14F-4D97-AF65-F5344CB8AC3E}">
        <p14:creationId xmlns:p14="http://schemas.microsoft.com/office/powerpoint/2010/main" val="187804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C56ABA-A6BF-4D72-A38E-AC23ADC373C8}" type="slidenum">
              <a:rPr lang="en-US"/>
              <a:pPr/>
              <a:t>6</a:t>
            </a:fld>
            <a:endParaRPr lang="en-US"/>
          </a:p>
        </p:txBody>
      </p:sp>
    </p:spTree>
    <p:extLst>
      <p:ext uri="{BB962C8B-B14F-4D97-AF65-F5344CB8AC3E}">
        <p14:creationId xmlns:p14="http://schemas.microsoft.com/office/powerpoint/2010/main" val="55649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C56ABA-A6BF-4D72-A38E-AC23ADC373C8}" type="slidenum">
              <a:rPr lang="en-US"/>
              <a:pPr/>
              <a:t>7</a:t>
            </a:fld>
            <a:endParaRPr lang="en-US"/>
          </a:p>
        </p:txBody>
      </p:sp>
    </p:spTree>
    <p:extLst>
      <p:ext uri="{BB962C8B-B14F-4D97-AF65-F5344CB8AC3E}">
        <p14:creationId xmlns:p14="http://schemas.microsoft.com/office/powerpoint/2010/main" val="307140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5B0DC8-1E66-4101-AE97-872D335AC98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2499123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B0DC8-1E66-4101-AE97-872D335AC98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94074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B0DC8-1E66-4101-AE97-872D335AC98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45592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B0DC8-1E66-4101-AE97-872D335AC98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89363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B0DC8-1E66-4101-AE97-872D335AC98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1191262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B0DC8-1E66-4101-AE97-872D335AC98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318228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B0DC8-1E66-4101-AE97-872D335AC989}" type="datetimeFigureOut">
              <a:rPr lang="en-IN" smtClean="0"/>
              <a:t>30-09-2020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3011941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B0DC8-1E66-4101-AE97-872D335AC989}" type="datetimeFigureOut">
              <a:rPr lang="en-IN" smtClean="0"/>
              <a:t>30-09-2020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713955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B0DC8-1E66-4101-AE97-872D335AC989}" type="datetimeFigureOut">
              <a:rPr lang="en-IN" smtClean="0"/>
              <a:t>30-09-2020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17236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B0DC8-1E66-4101-AE97-872D335AC98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347659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B0DC8-1E66-4101-AE97-872D335AC98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593A48-46DF-4071-AD3E-20C2CBAE04A6}" type="slidenum">
              <a:rPr lang="en-IN" smtClean="0"/>
              <a:t>‹#›</a:t>
            </a:fld>
            <a:endParaRPr lang="en-IN"/>
          </a:p>
        </p:txBody>
      </p:sp>
    </p:spTree>
    <p:extLst>
      <p:ext uri="{BB962C8B-B14F-4D97-AF65-F5344CB8AC3E}">
        <p14:creationId xmlns:p14="http://schemas.microsoft.com/office/powerpoint/2010/main" val="105370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B0DC8-1E66-4101-AE97-872D335AC989}" type="datetimeFigureOut">
              <a:rPr lang="en-IN" smtClean="0"/>
              <a:t>30-09-2020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93A48-46DF-4071-AD3E-20C2CBAE04A6}" type="slidenum">
              <a:rPr lang="en-IN" smtClean="0"/>
              <a:t>‹#›</a:t>
            </a:fld>
            <a:endParaRPr lang="en-IN"/>
          </a:p>
        </p:txBody>
      </p:sp>
    </p:spTree>
    <p:extLst>
      <p:ext uri="{BB962C8B-B14F-4D97-AF65-F5344CB8AC3E}">
        <p14:creationId xmlns:p14="http://schemas.microsoft.com/office/powerpoint/2010/main" val="5786540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182771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081726" cy="4149012"/>
          </a:xfrm>
        </p:spPr>
        <p:txBody>
          <a:bodyPr>
            <a:normAutofit/>
          </a:bodyPr>
          <a:lstStyle/>
          <a:p>
            <a:r>
              <a:rPr lang="en-US" dirty="0" smtClean="0"/>
              <a:t>So someone treating autism with pharmacotherapy is not prescribing off label, but is likely to have </a:t>
            </a:r>
            <a:r>
              <a:rPr lang="en-US" dirty="0" err="1" smtClean="0"/>
              <a:t>analysed</a:t>
            </a:r>
            <a:r>
              <a:rPr lang="en-US" dirty="0" smtClean="0"/>
              <a:t> the case in detail to the roots and </a:t>
            </a:r>
            <a:r>
              <a:rPr lang="en-US" dirty="0" err="1" smtClean="0">
                <a:solidFill>
                  <a:srgbClr val="FFFF00"/>
                </a:solidFill>
              </a:rPr>
              <a:t>understooD</a:t>
            </a:r>
            <a:r>
              <a:rPr lang="en-US" dirty="0" smtClean="0">
                <a:solidFill>
                  <a:srgbClr val="FFFF00"/>
                </a:solidFill>
              </a:rPr>
              <a:t> </a:t>
            </a:r>
            <a:r>
              <a:rPr lang="en-US" dirty="0" smtClean="0"/>
              <a:t> need to control issues</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TextBox 3"/>
          <p:cNvSpPr txBox="1"/>
          <p:nvPr/>
        </p:nvSpPr>
        <p:spPr>
          <a:xfrm>
            <a:off x="690465" y="4627984"/>
            <a:ext cx="10972800" cy="1938992"/>
          </a:xfrm>
          <a:prstGeom prst="rect">
            <a:avLst/>
          </a:prstGeom>
          <a:noFill/>
        </p:spPr>
        <p:txBody>
          <a:bodyPr wrap="square" rtlCol="0">
            <a:spAutoFit/>
          </a:bodyPr>
          <a:lstStyle/>
          <a:p>
            <a:r>
              <a:rPr lang="en-US" sz="2400" b="1" dirty="0" smtClean="0"/>
              <a:t>THESE DRUGS PROBALY ARE NOT CURATIVE, </a:t>
            </a:r>
            <a:r>
              <a:rPr lang="en-US" sz="2400" b="1" dirty="0" smtClean="0">
                <a:solidFill>
                  <a:srgbClr val="FFFF00"/>
                </a:solidFill>
              </a:rPr>
              <a:t>BUT ONLY CONTROL THE ISSUES TEMPORARILY</a:t>
            </a:r>
            <a:r>
              <a:rPr lang="en-US" sz="2400" b="1" dirty="0" smtClean="0"/>
              <a:t> AND RELAPSES WITH NONCOMPLIANCE DO OCCUR; BUT MAY  SURELY  HELP LIFE BEARABLE..</a:t>
            </a:r>
          </a:p>
          <a:p>
            <a:r>
              <a:rPr lang="en-US" sz="2400" b="1" dirty="0" smtClean="0"/>
              <a:t>OR MAY BE THE CLINICIAN IS TITRATING THE DRUG TO DESIRABLE ACCEPTANCE OF MORBIDITY</a:t>
            </a:r>
            <a:endParaRPr lang="en-US" sz="2400" b="1" dirty="0"/>
          </a:p>
        </p:txBody>
      </p:sp>
    </p:spTree>
    <p:extLst>
      <p:ext uri="{BB962C8B-B14F-4D97-AF65-F5344CB8AC3E}">
        <p14:creationId xmlns:p14="http://schemas.microsoft.com/office/powerpoint/2010/main" val="1904819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Pharmacotherapy treats only added on morbidities/symptoms</a:t>
            </a:r>
            <a:endParaRPr lang="en-US" dirty="0"/>
          </a:p>
        </p:txBody>
      </p:sp>
      <p:sp>
        <p:nvSpPr>
          <p:cNvPr id="3" name="Content Placeholder 2"/>
          <p:cNvSpPr>
            <a:spLocks noGrp="1"/>
          </p:cNvSpPr>
          <p:nvPr>
            <p:ph idx="1"/>
          </p:nvPr>
        </p:nvSpPr>
        <p:spPr>
          <a:xfrm>
            <a:off x="723124" y="2608598"/>
            <a:ext cx="4483358" cy="3649133"/>
          </a:xfrm>
        </p:spPr>
        <p:txBody>
          <a:bodyPr>
            <a:noAutofit/>
          </a:bodyPr>
          <a:lstStyle/>
          <a:p>
            <a:r>
              <a:rPr lang="en-US" sz="2400" dirty="0" smtClean="0">
                <a:solidFill>
                  <a:srgbClr val="FFFF00"/>
                </a:solidFill>
              </a:rPr>
              <a:t>How to improve behavior?</a:t>
            </a:r>
          </a:p>
          <a:p>
            <a:r>
              <a:rPr lang="en-US" sz="2400" dirty="0" smtClean="0">
                <a:solidFill>
                  <a:srgbClr val="FFFF00"/>
                </a:solidFill>
              </a:rPr>
              <a:t>Attention span?</a:t>
            </a:r>
          </a:p>
          <a:p>
            <a:r>
              <a:rPr lang="en-US" sz="2400" dirty="0" smtClean="0">
                <a:solidFill>
                  <a:srgbClr val="FFFF00"/>
                </a:solidFill>
              </a:rPr>
              <a:t>Response time?</a:t>
            </a:r>
          </a:p>
          <a:p>
            <a:r>
              <a:rPr lang="en-US" sz="2400" dirty="0" smtClean="0">
                <a:solidFill>
                  <a:srgbClr val="FFFF00"/>
                </a:solidFill>
              </a:rPr>
              <a:t>Sensory issues?</a:t>
            </a:r>
          </a:p>
          <a:p>
            <a:r>
              <a:rPr lang="en-US" sz="2400" dirty="0" smtClean="0">
                <a:solidFill>
                  <a:srgbClr val="FFFF00"/>
                </a:solidFill>
              </a:rPr>
              <a:t>Perceptions?</a:t>
            </a:r>
          </a:p>
          <a:p>
            <a:r>
              <a:rPr lang="en-US" sz="2400" dirty="0" smtClean="0">
                <a:solidFill>
                  <a:srgbClr val="FFFF00"/>
                </a:solidFill>
              </a:rPr>
              <a:t>Cognition?</a:t>
            </a:r>
          </a:p>
          <a:p>
            <a:r>
              <a:rPr lang="en-US" sz="2400" dirty="0" smtClean="0">
                <a:solidFill>
                  <a:srgbClr val="FFFF00"/>
                </a:solidFill>
              </a:rPr>
              <a:t>Concentration?</a:t>
            </a:r>
          </a:p>
          <a:p>
            <a:r>
              <a:rPr lang="en-US" sz="2400" dirty="0" smtClean="0">
                <a:solidFill>
                  <a:srgbClr val="FFFF00"/>
                </a:solidFill>
              </a:rPr>
              <a:t>Social interaction?</a:t>
            </a:r>
          </a:p>
          <a:p>
            <a:r>
              <a:rPr lang="en-US" sz="2400" dirty="0" smtClean="0">
                <a:solidFill>
                  <a:srgbClr val="FFFF00"/>
                </a:solidFill>
              </a:rPr>
              <a:t>Academic performance?</a:t>
            </a:r>
            <a:endParaRPr lang="en-US" sz="2400" dirty="0">
              <a:solidFill>
                <a:srgbClr val="FFFF00"/>
              </a:solidFill>
            </a:endParaRPr>
          </a:p>
        </p:txBody>
      </p:sp>
      <p:sp>
        <p:nvSpPr>
          <p:cNvPr id="7" name="Footer Placeholder 6"/>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
        <p:nvSpPr>
          <p:cNvPr id="4" name="TextBox 3"/>
          <p:cNvSpPr txBox="1"/>
          <p:nvPr/>
        </p:nvSpPr>
        <p:spPr>
          <a:xfrm>
            <a:off x="5859624" y="2332653"/>
            <a:ext cx="5430417" cy="3385542"/>
          </a:xfrm>
          <a:prstGeom prst="rect">
            <a:avLst/>
          </a:prstGeom>
          <a:noFill/>
        </p:spPr>
        <p:txBody>
          <a:bodyPr wrap="square" rtlCol="0">
            <a:spAutoFit/>
          </a:bodyPr>
          <a:lstStyle/>
          <a:p>
            <a:r>
              <a:rPr lang="en-US" sz="2800" dirty="0" smtClean="0"/>
              <a:t>Since these are issues in developing brain</a:t>
            </a:r>
          </a:p>
          <a:p>
            <a:r>
              <a:rPr lang="en-US" sz="2800" dirty="0" smtClean="0"/>
              <a:t>EIP has a proven role in improving outcomes in these issues through a stepwise periodic training program.</a:t>
            </a:r>
          </a:p>
          <a:p>
            <a:r>
              <a:rPr lang="en-US" sz="2800" dirty="0" smtClean="0"/>
              <a:t>Started Earliest the best; at  best available contact.</a:t>
            </a:r>
          </a:p>
          <a:p>
            <a:endParaRPr lang="en-US" dirty="0"/>
          </a:p>
        </p:txBody>
      </p:sp>
      <p:sp>
        <p:nvSpPr>
          <p:cNvPr id="5" name="TextBox 4"/>
          <p:cNvSpPr txBox="1"/>
          <p:nvPr/>
        </p:nvSpPr>
        <p:spPr>
          <a:xfrm>
            <a:off x="6344816" y="5635689"/>
            <a:ext cx="4894866" cy="923330"/>
          </a:xfrm>
          <a:prstGeom prst="rect">
            <a:avLst/>
          </a:prstGeom>
          <a:noFill/>
        </p:spPr>
        <p:txBody>
          <a:bodyPr wrap="none" rtlCol="0">
            <a:spAutoFit/>
          </a:bodyPr>
          <a:lstStyle/>
          <a:p>
            <a:r>
              <a:rPr lang="en-GB" dirty="0" smtClean="0"/>
              <a:t>Even if child has not been diagnosed with an ASD, </a:t>
            </a:r>
          </a:p>
          <a:p>
            <a:r>
              <a:rPr lang="en-GB" dirty="0" smtClean="0"/>
              <a:t>he or she may be eligible for </a:t>
            </a:r>
          </a:p>
          <a:p>
            <a:r>
              <a:rPr lang="en-GB" dirty="0" smtClean="0"/>
              <a:t>early intervention treatment services. </a:t>
            </a:r>
            <a:endParaRPr lang="en-US" dirty="0"/>
          </a:p>
        </p:txBody>
      </p:sp>
    </p:spTree>
    <p:extLst>
      <p:ext uri="{BB962C8B-B14F-4D97-AF65-F5344CB8AC3E}">
        <p14:creationId xmlns:p14="http://schemas.microsoft.com/office/powerpoint/2010/main" val="39925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Thorough history and examination and early intervention  is the key</a:t>
            </a:r>
            <a:endParaRPr lang="en-US" dirty="0"/>
          </a:p>
        </p:txBody>
      </p:sp>
      <p:sp>
        <p:nvSpPr>
          <p:cNvPr id="3" name="Content Placeholder 2"/>
          <p:cNvSpPr>
            <a:spLocks noGrp="1"/>
          </p:cNvSpPr>
          <p:nvPr>
            <p:ph idx="1"/>
          </p:nvPr>
        </p:nvSpPr>
        <p:spPr>
          <a:xfrm>
            <a:off x="704462" y="2421986"/>
            <a:ext cx="10131425" cy="3649133"/>
          </a:xfrm>
        </p:spPr>
        <p:txBody>
          <a:bodyPr>
            <a:noAutofit/>
          </a:bodyPr>
          <a:lstStyle/>
          <a:p>
            <a:r>
              <a:rPr lang="en-US" sz="2400" dirty="0" smtClean="0"/>
              <a:t>An autistic child with head banging can be a symptom of autism; or may have truly headache or sinusitis for that matter., The physician needs to be alert.</a:t>
            </a:r>
          </a:p>
          <a:p>
            <a:r>
              <a:rPr lang="en-US" sz="2400" dirty="0" smtClean="0"/>
              <a:t>Its very important to pick up signs early; when they are mild and without </a:t>
            </a:r>
            <a:r>
              <a:rPr lang="en-US" sz="2400" dirty="0" err="1" smtClean="0"/>
              <a:t>comorbidities</a:t>
            </a:r>
            <a:r>
              <a:rPr lang="en-US" sz="2400" dirty="0" smtClean="0"/>
              <a:t> even though the signs </a:t>
            </a:r>
            <a:r>
              <a:rPr lang="en-US" sz="2400" dirty="0" err="1" smtClean="0"/>
              <a:t>donot</a:t>
            </a:r>
            <a:r>
              <a:rPr lang="en-US" sz="2400" dirty="0" smtClean="0"/>
              <a:t> satisfy full definition.</a:t>
            </a:r>
          </a:p>
          <a:p>
            <a:r>
              <a:rPr lang="en-US" sz="2400" dirty="0" smtClean="0"/>
              <a:t>They are modifiable if picked early and may not progress to florid if Early intervention Therapy is initiated with multidisciplinary assessment.</a:t>
            </a:r>
          </a:p>
          <a:p>
            <a:r>
              <a:rPr lang="en-GB" sz="2400" dirty="0" smtClean="0"/>
              <a:t>Research shows that early intervention treatment services can greatly improve a child’s development.</a:t>
            </a:r>
            <a:endParaRPr lang="en-GB" sz="2400" u="sng" baseline="30000" dirty="0" smtClean="0"/>
          </a:p>
          <a:p>
            <a:r>
              <a:rPr lang="en-GB" sz="2400" dirty="0" smtClean="0">
                <a:solidFill>
                  <a:srgbClr val="FFFF00"/>
                </a:solidFill>
              </a:rPr>
              <a:t>Early intervention services </a:t>
            </a:r>
            <a:r>
              <a:rPr lang="en-GB" sz="2400" dirty="0" smtClean="0"/>
              <a:t>help children from birth to 3 years old (36 months) learn important skills. Services include therapy to help the child talk, walk, and interact with others. </a:t>
            </a:r>
            <a:r>
              <a:rPr lang="en-US" sz="2400" dirty="0" smtClean="0"/>
              <a:t> </a:t>
            </a:r>
            <a:r>
              <a:rPr lang="en-US" sz="2400" dirty="0" smtClean="0">
                <a:solidFill>
                  <a:srgbClr val="FFFF00"/>
                </a:solidFill>
              </a:rPr>
              <a:t>Field of affection decides type of intervention</a:t>
            </a:r>
            <a:endParaRPr lang="en-US" sz="2400" dirty="0">
              <a:solidFill>
                <a:srgbClr val="FFFF00"/>
              </a:solidFill>
            </a:endParaRPr>
          </a:p>
        </p:txBody>
      </p:sp>
      <p:sp>
        <p:nvSpPr>
          <p:cNvPr id="6" name="Footer Placeholder 5"/>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TextBox 3"/>
          <p:cNvSpPr txBox="1"/>
          <p:nvPr/>
        </p:nvSpPr>
        <p:spPr>
          <a:xfrm>
            <a:off x="11908221" y="178676"/>
            <a:ext cx="301686" cy="369332"/>
          </a:xfrm>
          <a:prstGeom prst="rect">
            <a:avLst/>
          </a:prstGeom>
          <a:noFill/>
        </p:spPr>
        <p:txBody>
          <a:bodyPr wrap="none" rtlCol="0">
            <a:spAutoFit/>
          </a:bodyPr>
          <a:lstStyle/>
          <a:p>
            <a:fld id="{C400EB99-0A6E-47C7-B157-AE93129DA5A4}" type="slidenum">
              <a:rPr lang="en-GB" smtClean="0"/>
              <a:t>12</a:t>
            </a:fld>
            <a:endParaRPr lang="en-GB" dirty="0"/>
          </a:p>
        </p:txBody>
      </p:sp>
    </p:spTree>
    <p:extLst>
      <p:ext uri="{BB962C8B-B14F-4D97-AF65-F5344CB8AC3E}">
        <p14:creationId xmlns:p14="http://schemas.microsoft.com/office/powerpoint/2010/main" val="1821246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INTERVENTION THERAPIES</a:t>
            </a:r>
            <a:endParaRPr lang="en-US" dirty="0"/>
          </a:p>
        </p:txBody>
      </p:sp>
      <p:sp>
        <p:nvSpPr>
          <p:cNvPr id="3" name="Content Placeholder 2"/>
          <p:cNvSpPr>
            <a:spLocks noGrp="1"/>
          </p:cNvSpPr>
          <p:nvPr>
            <p:ph idx="1"/>
          </p:nvPr>
        </p:nvSpPr>
        <p:spPr>
          <a:xfrm>
            <a:off x="685801" y="2142067"/>
            <a:ext cx="6009289" cy="3649133"/>
          </a:xfrm>
        </p:spPr>
        <p:txBody>
          <a:bodyPr>
            <a:normAutofit fontScale="77500" lnSpcReduction="20000"/>
          </a:bodyPr>
          <a:lstStyle/>
          <a:p>
            <a:pPr>
              <a:buNone/>
            </a:pPr>
            <a:r>
              <a:rPr lang="en-IN" dirty="0" smtClean="0">
                <a:solidFill>
                  <a:srgbClr val="FFFF00"/>
                </a:solidFill>
              </a:rPr>
              <a:t>DOMAINS</a:t>
            </a:r>
            <a:endParaRPr lang="en-GB" dirty="0" smtClean="0">
              <a:solidFill>
                <a:srgbClr val="FFFF00"/>
              </a:solidFill>
            </a:endParaRPr>
          </a:p>
          <a:p>
            <a:pPr>
              <a:buNone/>
            </a:pPr>
            <a:r>
              <a:rPr lang="en-GB" dirty="0" smtClean="0"/>
              <a:t>HELP learn the basic skills that typically develop</a:t>
            </a:r>
          </a:p>
          <a:p>
            <a:pPr>
              <a:buNone/>
            </a:pPr>
            <a:r>
              <a:rPr lang="en-GB" dirty="0" smtClean="0"/>
              <a:t> during the first three years of life, such as:</a:t>
            </a:r>
          </a:p>
          <a:p>
            <a:r>
              <a:rPr lang="en-GB" i="1" dirty="0" smtClean="0"/>
              <a:t>physical </a:t>
            </a:r>
            <a:r>
              <a:rPr lang="en-GB" dirty="0" smtClean="0"/>
              <a:t>(reaching, rolling, crawling, and walking);</a:t>
            </a:r>
          </a:p>
          <a:p>
            <a:r>
              <a:rPr lang="en-GB" i="1" dirty="0" smtClean="0"/>
              <a:t>cognitive </a:t>
            </a:r>
            <a:r>
              <a:rPr lang="en-GB" dirty="0" smtClean="0"/>
              <a:t>(thinking, learning, solving problems);</a:t>
            </a:r>
          </a:p>
          <a:p>
            <a:r>
              <a:rPr lang="en-GB" i="1" dirty="0" smtClean="0"/>
              <a:t>communication </a:t>
            </a:r>
            <a:r>
              <a:rPr lang="en-GB" dirty="0" smtClean="0"/>
              <a:t>(talking, listening, understanding);</a:t>
            </a:r>
          </a:p>
          <a:p>
            <a:r>
              <a:rPr lang="en-GB" i="1" dirty="0" smtClean="0"/>
              <a:t>social/emotional</a:t>
            </a:r>
            <a:r>
              <a:rPr lang="en-GB" dirty="0" smtClean="0"/>
              <a:t> (playing, feeling secure and happy); and</a:t>
            </a:r>
          </a:p>
          <a:p>
            <a:r>
              <a:rPr lang="en-GB" i="1" dirty="0" smtClean="0"/>
              <a:t>self-help</a:t>
            </a:r>
            <a:r>
              <a:rPr lang="en-GB" dirty="0" smtClean="0"/>
              <a:t> (eating, dressing).</a:t>
            </a:r>
          </a:p>
          <a:p>
            <a:endParaRPr lang="en-US" dirty="0"/>
          </a:p>
        </p:txBody>
      </p:sp>
      <p:sp>
        <p:nvSpPr>
          <p:cNvPr id="5" name="Footer Placeholder 4"/>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TextBox 5"/>
          <p:cNvSpPr txBox="1"/>
          <p:nvPr/>
        </p:nvSpPr>
        <p:spPr>
          <a:xfrm>
            <a:off x="7178566" y="1986455"/>
            <a:ext cx="4755469" cy="3693319"/>
          </a:xfrm>
          <a:prstGeom prst="rect">
            <a:avLst/>
          </a:prstGeom>
          <a:noFill/>
        </p:spPr>
        <p:txBody>
          <a:bodyPr wrap="square" rtlCol="0">
            <a:spAutoFit/>
          </a:bodyPr>
          <a:lstStyle/>
          <a:p>
            <a:endParaRPr lang="en-GB" dirty="0" smtClean="0"/>
          </a:p>
          <a:p>
            <a:r>
              <a:rPr lang="en-IN" dirty="0" smtClean="0">
                <a:solidFill>
                  <a:srgbClr val="FFFF00"/>
                </a:solidFill>
              </a:rPr>
              <a:t>MODES</a:t>
            </a:r>
            <a:endParaRPr lang="en-GB" dirty="0" smtClean="0">
              <a:solidFill>
                <a:srgbClr val="FFFF00"/>
              </a:solidFill>
            </a:endParaRPr>
          </a:p>
          <a:p>
            <a:r>
              <a:rPr lang="en-GB" dirty="0" smtClean="0"/>
              <a:t>Assistive technology (devices a child might need)</a:t>
            </a:r>
          </a:p>
          <a:p>
            <a:r>
              <a:rPr lang="en-GB" dirty="0" smtClean="0"/>
              <a:t>Audiology or hearing services</a:t>
            </a:r>
          </a:p>
          <a:p>
            <a:r>
              <a:rPr lang="en-GB" dirty="0" smtClean="0"/>
              <a:t>Speech and language services</a:t>
            </a:r>
          </a:p>
          <a:p>
            <a:r>
              <a:rPr lang="en-GB" dirty="0" err="1" smtClean="0"/>
              <a:t>Counseling</a:t>
            </a:r>
            <a:r>
              <a:rPr lang="en-GB" dirty="0" smtClean="0"/>
              <a:t> and training for a family</a:t>
            </a:r>
          </a:p>
          <a:p>
            <a:r>
              <a:rPr lang="en-GB" dirty="0" smtClean="0"/>
              <a:t>Medical services</a:t>
            </a:r>
          </a:p>
          <a:p>
            <a:r>
              <a:rPr lang="en-GB" dirty="0" smtClean="0"/>
              <a:t>Nursing services</a:t>
            </a:r>
          </a:p>
          <a:p>
            <a:r>
              <a:rPr lang="en-GB" dirty="0" smtClean="0"/>
              <a:t>Nutrition services</a:t>
            </a:r>
          </a:p>
          <a:p>
            <a:r>
              <a:rPr lang="en-GB" dirty="0" smtClean="0"/>
              <a:t>Occupational therapy</a:t>
            </a:r>
          </a:p>
          <a:p>
            <a:r>
              <a:rPr lang="en-GB" dirty="0" smtClean="0"/>
              <a:t>Physical therapy</a:t>
            </a:r>
          </a:p>
          <a:p>
            <a:r>
              <a:rPr lang="en-GB" dirty="0" smtClean="0"/>
              <a:t>Psychological services</a:t>
            </a:r>
          </a:p>
          <a:p>
            <a:endParaRPr lang="en-GB" dirty="0"/>
          </a:p>
        </p:txBody>
      </p:sp>
      <p:sp>
        <p:nvSpPr>
          <p:cNvPr id="7" name="TextBox 6"/>
          <p:cNvSpPr txBox="1"/>
          <p:nvPr/>
        </p:nvSpPr>
        <p:spPr>
          <a:xfrm>
            <a:off x="2169869" y="5380625"/>
            <a:ext cx="7694671" cy="523220"/>
          </a:xfrm>
          <a:prstGeom prst="rect">
            <a:avLst/>
          </a:prstGeom>
          <a:noFill/>
        </p:spPr>
        <p:txBody>
          <a:bodyPr wrap="none" rtlCol="0">
            <a:spAutoFit/>
          </a:bodyPr>
          <a:lstStyle/>
          <a:p>
            <a:r>
              <a:rPr lang="en-IN" dirty="0" smtClean="0"/>
              <a:t>IN AUTISM, ITS  </a:t>
            </a:r>
            <a:r>
              <a:rPr lang="en-IN" dirty="0" err="1" smtClean="0">
                <a:solidFill>
                  <a:srgbClr val="FFFF00"/>
                </a:solidFill>
              </a:rPr>
              <a:t>Neuromodulation</a:t>
            </a:r>
            <a:r>
              <a:rPr lang="en-IN" dirty="0" smtClean="0"/>
              <a:t>, </a:t>
            </a:r>
            <a:r>
              <a:rPr lang="en-IN" sz="2800" dirty="0" smtClean="0">
                <a:solidFill>
                  <a:srgbClr val="FFFF00"/>
                </a:solidFill>
              </a:rPr>
              <a:t>CBT</a:t>
            </a:r>
            <a:r>
              <a:rPr lang="en-IN" sz="2800" dirty="0" smtClean="0">
                <a:solidFill>
                  <a:srgbClr val="FFFF00"/>
                </a:solidFill>
              </a:rPr>
              <a:t>, ABA, SI, DI, TEACH, PECS</a:t>
            </a:r>
            <a:endParaRPr lang="en-GB" sz="2800" dirty="0">
              <a:solidFill>
                <a:srgbClr val="FFFF00"/>
              </a:solidFill>
            </a:endParaRPr>
          </a:p>
        </p:txBody>
      </p:sp>
    </p:spTree>
    <p:extLst>
      <p:ext uri="{BB962C8B-B14F-4D97-AF65-F5344CB8AC3E}">
        <p14:creationId xmlns:p14="http://schemas.microsoft.com/office/powerpoint/2010/main" val="644118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OT SI</a:t>
            </a:r>
            <a:r>
              <a:rPr lang="en-IN" dirty="0" smtClean="0"/>
              <a:t>: when </a:t>
            </a:r>
            <a:r>
              <a:rPr lang="en-GB" dirty="0" smtClean="0"/>
              <a:t>Sometimes one or more senses are either over- or under-reactive to stimulation</a:t>
            </a:r>
            <a:endParaRPr lang="en-GB" dirty="0"/>
          </a:p>
        </p:txBody>
      </p:sp>
      <p:sp>
        <p:nvSpPr>
          <p:cNvPr id="3" name="Content Placeholder 2"/>
          <p:cNvSpPr>
            <a:spLocks noGrp="1"/>
          </p:cNvSpPr>
          <p:nvPr>
            <p:ph idx="1"/>
          </p:nvPr>
        </p:nvSpPr>
        <p:spPr/>
        <p:txBody>
          <a:bodyPr>
            <a:normAutofit/>
          </a:bodyPr>
          <a:lstStyle/>
          <a:p>
            <a:pPr>
              <a:buNone/>
            </a:pPr>
            <a:r>
              <a:rPr lang="en-GB" sz="2000" dirty="0" smtClean="0"/>
              <a:t>Sensory problems may be the underlying reason for such </a:t>
            </a:r>
            <a:r>
              <a:rPr lang="en-GB" sz="2000" dirty="0" err="1" smtClean="0"/>
              <a:t>behaviors</a:t>
            </a:r>
            <a:r>
              <a:rPr lang="en-GB" sz="2000" dirty="0" smtClean="0"/>
              <a:t> as rocking, spinning, and hand-flapping</a:t>
            </a:r>
          </a:p>
          <a:p>
            <a:pPr>
              <a:buNone/>
            </a:pPr>
            <a:r>
              <a:rPr lang="en-GB" sz="2000" dirty="0" smtClean="0"/>
              <a:t>Sensory integration focuses primarily on </a:t>
            </a:r>
            <a:r>
              <a:rPr lang="en-GB" sz="2000" dirty="0" smtClean="0">
                <a:solidFill>
                  <a:srgbClr val="FFFF00"/>
                </a:solidFill>
              </a:rPr>
              <a:t>three basic senses-</a:t>
            </a:r>
            <a:r>
              <a:rPr lang="en-GB" sz="2000" dirty="0" smtClean="0"/>
              <a:t>-tactile, vestibular, and </a:t>
            </a:r>
            <a:r>
              <a:rPr lang="en-GB" sz="2000" dirty="0" err="1" smtClean="0"/>
              <a:t>proprioceptive</a:t>
            </a:r>
            <a:r>
              <a:rPr lang="en-GB" sz="2000" dirty="0" smtClean="0"/>
              <a:t>.</a:t>
            </a:r>
          </a:p>
          <a:p>
            <a:pPr>
              <a:buNone/>
            </a:pPr>
            <a:r>
              <a:rPr lang="en-GB" sz="2000" dirty="0" smtClean="0"/>
              <a:t>general goals are: </a:t>
            </a:r>
          </a:p>
          <a:p>
            <a:pPr>
              <a:buNone/>
            </a:pPr>
            <a:r>
              <a:rPr lang="en-GB" sz="2000" dirty="0" smtClean="0"/>
              <a:t>(1) To </a:t>
            </a:r>
            <a:r>
              <a:rPr lang="en-GB" sz="2000" dirty="0" smtClean="0">
                <a:solidFill>
                  <a:srgbClr val="FFFF00"/>
                </a:solidFill>
              </a:rPr>
              <a:t>provide</a:t>
            </a:r>
            <a:r>
              <a:rPr lang="en-GB" sz="2000" dirty="0" smtClean="0"/>
              <a:t> the child with sensory information which helps organize the central nervous system,</a:t>
            </a:r>
          </a:p>
          <a:p>
            <a:pPr>
              <a:buNone/>
            </a:pPr>
            <a:r>
              <a:rPr lang="en-GB" sz="2000" dirty="0" smtClean="0"/>
              <a:t>(2) To assist the child in </a:t>
            </a:r>
            <a:r>
              <a:rPr lang="en-GB" sz="2000" dirty="0" smtClean="0">
                <a:solidFill>
                  <a:srgbClr val="FFFF00"/>
                </a:solidFill>
              </a:rPr>
              <a:t>inhibiting and/or modulating </a:t>
            </a:r>
            <a:r>
              <a:rPr lang="en-GB" sz="2000" dirty="0" smtClean="0"/>
              <a:t>sensory information, and </a:t>
            </a:r>
          </a:p>
          <a:p>
            <a:pPr>
              <a:buNone/>
            </a:pPr>
            <a:r>
              <a:rPr lang="en-GB" sz="2000" dirty="0" smtClean="0"/>
              <a:t>(3) To assist the child in </a:t>
            </a:r>
            <a:r>
              <a:rPr lang="en-GB" sz="2000" dirty="0" smtClean="0">
                <a:solidFill>
                  <a:srgbClr val="FFFF00"/>
                </a:solidFill>
              </a:rPr>
              <a:t>processing</a:t>
            </a:r>
            <a:r>
              <a:rPr lang="en-GB" sz="2000" dirty="0" smtClean="0"/>
              <a:t> a more organized response to sensory stimuli.</a:t>
            </a:r>
            <a:endParaRPr lang="en-GB" sz="2000"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TextBox 5"/>
          <p:cNvSpPr txBox="1"/>
          <p:nvPr/>
        </p:nvSpPr>
        <p:spPr>
          <a:xfrm>
            <a:off x="2186152" y="6085490"/>
            <a:ext cx="7830207" cy="369332"/>
          </a:xfrm>
          <a:prstGeom prst="rect">
            <a:avLst/>
          </a:prstGeom>
          <a:noFill/>
        </p:spPr>
        <p:txBody>
          <a:bodyPr wrap="square" rtlCol="0">
            <a:spAutoFit/>
          </a:bodyPr>
          <a:lstStyle/>
          <a:p>
            <a:r>
              <a:rPr lang="en-IN" dirty="0" smtClean="0">
                <a:solidFill>
                  <a:srgbClr val="FF0000"/>
                </a:solidFill>
              </a:rPr>
              <a:t>APPLIED BEHAVIORAL ANALYSIS &amp; SI: THE ONLY PROVEN THERAPIES FOR AUTISM</a:t>
            </a:r>
            <a:endParaRPr lang="en-GB" dirty="0">
              <a:solidFill>
                <a:srgbClr val="FF0000"/>
              </a:solidFill>
            </a:endParaRPr>
          </a:p>
        </p:txBody>
      </p:sp>
    </p:spTree>
    <p:extLst>
      <p:ext uri="{BB962C8B-B14F-4D97-AF65-F5344CB8AC3E}">
        <p14:creationId xmlns:p14="http://schemas.microsoft.com/office/powerpoint/2010/main" val="3539636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You can teach – learning, behaviour, understanding, communication…</a:t>
            </a:r>
            <a:endParaRPr lang="en-IN" dirty="0"/>
          </a:p>
        </p:txBody>
      </p:sp>
      <p:sp>
        <p:nvSpPr>
          <p:cNvPr id="3" name="Content Placeholder 2"/>
          <p:cNvSpPr>
            <a:spLocks noGrp="1"/>
          </p:cNvSpPr>
          <p:nvPr>
            <p:ph idx="1"/>
          </p:nvPr>
        </p:nvSpPr>
        <p:spPr/>
        <p:txBody>
          <a:bodyPr>
            <a:normAutofit/>
          </a:bodyPr>
          <a:lstStyle/>
          <a:p>
            <a:pPr marL="0" indent="0">
              <a:buNone/>
            </a:pPr>
            <a:r>
              <a:rPr lang="en-IN" sz="4400" dirty="0" smtClean="0"/>
              <a:t>You can teach those whose brain is ready to learn, is receptive and sensory modulated.</a:t>
            </a:r>
            <a:endParaRPr lang="en-IN" sz="4400"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36285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You need to establish basic understanding to learn what experts are trying to teach</a:t>
            </a:r>
            <a:endParaRPr lang="en-IN" dirty="0"/>
          </a:p>
        </p:txBody>
      </p:sp>
      <p:sp>
        <p:nvSpPr>
          <p:cNvPr id="3" name="Content Placeholder 2"/>
          <p:cNvSpPr>
            <a:spLocks noGrp="1"/>
          </p:cNvSpPr>
          <p:nvPr>
            <p:ph idx="1"/>
          </p:nvPr>
        </p:nvSpPr>
        <p:spPr/>
        <p:txBody>
          <a:bodyPr/>
          <a:lstStyle/>
          <a:p>
            <a:r>
              <a:rPr lang="en-IN" dirty="0" smtClean="0"/>
              <a:t>LOOK, LISTEN, FOLLOW, COPY</a:t>
            </a:r>
          </a:p>
          <a:p>
            <a:endParaRPr lang="en-IN" dirty="0"/>
          </a:p>
          <a:p>
            <a:r>
              <a:rPr lang="en-IN" dirty="0" smtClean="0"/>
              <a:t>4 BASIC STEPS OF LEARNING</a:t>
            </a:r>
          </a:p>
          <a:p>
            <a:endParaRPr lang="en-IN" dirty="0"/>
          </a:p>
          <a:p>
            <a:r>
              <a:rPr lang="en-IN" dirty="0" smtClean="0"/>
              <a:t>ONLY WHEN THIS IS READY, CHILD CAN BE TAUGHT BETTER AS BELOW.</a:t>
            </a:r>
            <a:endParaRPr lang="en-IN"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630899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ABA encourages </a:t>
            </a:r>
            <a:r>
              <a:rPr lang="en-GB" dirty="0" smtClean="0">
                <a:solidFill>
                  <a:srgbClr val="FFFF00"/>
                </a:solidFill>
              </a:rPr>
              <a:t>positive </a:t>
            </a:r>
            <a:r>
              <a:rPr lang="en-GB" dirty="0" err="1" smtClean="0"/>
              <a:t>behaviors</a:t>
            </a:r>
            <a:r>
              <a:rPr lang="en-GB" dirty="0" smtClean="0"/>
              <a:t> and discourages </a:t>
            </a:r>
            <a:r>
              <a:rPr lang="en-GB" dirty="0" smtClean="0">
                <a:solidFill>
                  <a:srgbClr val="FFFF00"/>
                </a:solidFill>
              </a:rPr>
              <a:t>negative</a:t>
            </a:r>
            <a:r>
              <a:rPr lang="en-GB" dirty="0" smtClean="0"/>
              <a:t> </a:t>
            </a:r>
            <a:r>
              <a:rPr lang="en-GB" dirty="0" err="1" smtClean="0"/>
              <a:t>behaviors</a:t>
            </a:r>
            <a:r>
              <a:rPr lang="en-GB" dirty="0" smtClean="0"/>
              <a:t> in order to improve a variety of SOCIAL skills</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solidFill>
                  <a:srgbClr val="FFFF00"/>
                </a:solidFill>
              </a:rPr>
              <a:t>Discrete Trial Training (DTT)</a:t>
            </a:r>
            <a:r>
              <a:rPr lang="en-GB" dirty="0" smtClean="0"/>
              <a:t/>
            </a:r>
            <a:br>
              <a:rPr lang="en-GB" dirty="0" smtClean="0"/>
            </a:br>
            <a:r>
              <a:rPr lang="en-GB" dirty="0" smtClean="0"/>
              <a:t>DTT is a style of teaching that uses a series of trials to teach each step of a desired </a:t>
            </a:r>
            <a:r>
              <a:rPr lang="en-GB" dirty="0" err="1" smtClean="0"/>
              <a:t>behavior</a:t>
            </a:r>
            <a:r>
              <a:rPr lang="en-GB" dirty="0" smtClean="0"/>
              <a:t> or response. Lessons are broken down into their simplest parts and positive reinforcement is used to reward correct answers and </a:t>
            </a:r>
            <a:r>
              <a:rPr lang="en-GB" dirty="0" err="1" smtClean="0"/>
              <a:t>behaviors</a:t>
            </a:r>
            <a:r>
              <a:rPr lang="en-GB" dirty="0" smtClean="0"/>
              <a:t>. Incorrect answers are ignored.</a:t>
            </a:r>
          </a:p>
          <a:p>
            <a:pPr lvl="0"/>
            <a:r>
              <a:rPr lang="en-GB" dirty="0" smtClean="0">
                <a:solidFill>
                  <a:srgbClr val="FFFF00"/>
                </a:solidFill>
              </a:rPr>
              <a:t>Early Intensive </a:t>
            </a:r>
            <a:r>
              <a:rPr lang="en-GB" dirty="0" err="1" smtClean="0">
                <a:solidFill>
                  <a:srgbClr val="FFFF00"/>
                </a:solidFill>
              </a:rPr>
              <a:t>Behavioral</a:t>
            </a:r>
            <a:r>
              <a:rPr lang="en-GB" dirty="0" smtClean="0">
                <a:solidFill>
                  <a:srgbClr val="FFFF00"/>
                </a:solidFill>
              </a:rPr>
              <a:t> Intervention (EIBI)</a:t>
            </a:r>
            <a:r>
              <a:rPr lang="en-GB" dirty="0" smtClean="0"/>
              <a:t/>
            </a:r>
            <a:br>
              <a:rPr lang="en-GB" dirty="0" smtClean="0"/>
            </a:br>
            <a:r>
              <a:rPr lang="en-GB" dirty="0" smtClean="0"/>
              <a:t>This is a type of ABA for very young children with an ASD, usually younger than five, and often younger than three.</a:t>
            </a:r>
          </a:p>
          <a:p>
            <a:pPr lvl="0"/>
            <a:r>
              <a:rPr lang="en-GB" dirty="0" smtClean="0">
                <a:solidFill>
                  <a:srgbClr val="FFFF00"/>
                </a:solidFill>
              </a:rPr>
              <a:t>Pivotal Response Training (PRT)</a:t>
            </a:r>
            <a:r>
              <a:rPr lang="en-GB" dirty="0" smtClean="0"/>
              <a:t/>
            </a:r>
            <a:br>
              <a:rPr lang="en-GB" dirty="0" smtClean="0"/>
            </a:br>
            <a:r>
              <a:rPr lang="en-GB" dirty="0" smtClean="0"/>
              <a:t>PRT aims to increase a child’s motivation to learn, monitor his own </a:t>
            </a:r>
            <a:r>
              <a:rPr lang="en-GB" dirty="0" err="1" smtClean="0"/>
              <a:t>behavior</a:t>
            </a:r>
            <a:r>
              <a:rPr lang="en-GB" dirty="0" smtClean="0"/>
              <a:t>, and initiate communication with others. Positive changes in these </a:t>
            </a:r>
            <a:r>
              <a:rPr lang="en-GB" dirty="0" err="1" smtClean="0"/>
              <a:t>behaviors</a:t>
            </a:r>
            <a:r>
              <a:rPr lang="en-GB" dirty="0" smtClean="0"/>
              <a:t> should have widespread effects on other </a:t>
            </a:r>
            <a:r>
              <a:rPr lang="en-GB" dirty="0" err="1" smtClean="0"/>
              <a:t>behaviors</a:t>
            </a:r>
            <a:r>
              <a:rPr lang="en-GB" dirty="0" smtClean="0"/>
              <a:t>.</a:t>
            </a:r>
          </a:p>
          <a:p>
            <a:r>
              <a:rPr lang="en-GB" dirty="0" smtClean="0">
                <a:solidFill>
                  <a:srgbClr val="FFFF00"/>
                </a:solidFill>
              </a:rPr>
              <a:t>Verbal </a:t>
            </a:r>
            <a:r>
              <a:rPr lang="en-GB" dirty="0" err="1" smtClean="0">
                <a:solidFill>
                  <a:srgbClr val="FFFF00"/>
                </a:solidFill>
              </a:rPr>
              <a:t>Behavior</a:t>
            </a:r>
            <a:r>
              <a:rPr lang="en-GB" dirty="0" smtClean="0">
                <a:solidFill>
                  <a:srgbClr val="FFFF00"/>
                </a:solidFill>
              </a:rPr>
              <a:t> Intervention (VBI)</a:t>
            </a:r>
            <a:r>
              <a:rPr lang="en-GB" dirty="0" smtClean="0"/>
              <a:t/>
            </a:r>
            <a:br>
              <a:rPr lang="en-GB" dirty="0" smtClean="0"/>
            </a:br>
            <a:r>
              <a:rPr lang="en-GB" dirty="0" smtClean="0"/>
              <a:t>VBI is a type of ABA that focuses on teaching verbal skills</a:t>
            </a:r>
            <a:endParaRPr lang="en-GB"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TextBox 5"/>
          <p:cNvSpPr txBox="1"/>
          <p:nvPr/>
        </p:nvSpPr>
        <p:spPr>
          <a:xfrm>
            <a:off x="2186152" y="6085490"/>
            <a:ext cx="7830207" cy="369332"/>
          </a:xfrm>
          <a:prstGeom prst="rect">
            <a:avLst/>
          </a:prstGeom>
          <a:noFill/>
        </p:spPr>
        <p:txBody>
          <a:bodyPr wrap="square" rtlCol="0">
            <a:spAutoFit/>
          </a:bodyPr>
          <a:lstStyle/>
          <a:p>
            <a:r>
              <a:rPr lang="en-IN" dirty="0" smtClean="0">
                <a:solidFill>
                  <a:srgbClr val="FF0000"/>
                </a:solidFill>
              </a:rPr>
              <a:t>APPLIED BEHAVIORAL ANALYSIS &amp; SI: THE ONLY PROVEN THERAPIES FOR AUTISM</a:t>
            </a:r>
            <a:endParaRPr lang="en-GB" dirty="0">
              <a:solidFill>
                <a:srgbClr val="FF0000"/>
              </a:solidFill>
            </a:endParaRPr>
          </a:p>
        </p:txBody>
      </p:sp>
    </p:spTree>
    <p:extLst>
      <p:ext uri="{BB962C8B-B14F-4D97-AF65-F5344CB8AC3E}">
        <p14:creationId xmlns:p14="http://schemas.microsoft.com/office/powerpoint/2010/main" val="2001874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2023"/>
            <a:ext cx="10131425" cy="1456267"/>
          </a:xfrm>
        </p:spPr>
        <p:txBody>
          <a:bodyPr/>
          <a:lstStyle/>
          <a:p>
            <a:r>
              <a:rPr lang="en-GB" dirty="0" smtClean="0"/>
              <a:t>Don’t get carried by names: these are techniques to make learning simple</a:t>
            </a:r>
            <a:endParaRPr lang="en-GB" dirty="0"/>
          </a:p>
        </p:txBody>
      </p:sp>
      <p:sp>
        <p:nvSpPr>
          <p:cNvPr id="3" name="Content Placeholder 2"/>
          <p:cNvSpPr>
            <a:spLocks noGrp="1"/>
          </p:cNvSpPr>
          <p:nvPr>
            <p:ph idx="1"/>
          </p:nvPr>
        </p:nvSpPr>
        <p:spPr/>
        <p:txBody>
          <a:bodyPr/>
          <a:lstStyle/>
          <a:p>
            <a:r>
              <a:rPr lang="en-GB" sz="2000" u="sng" dirty="0" smtClean="0"/>
              <a:t>RDI/DIR</a:t>
            </a:r>
            <a:r>
              <a:rPr lang="en-GB" sz="2000" dirty="0" smtClean="0"/>
              <a:t>  (</a:t>
            </a:r>
            <a:r>
              <a:rPr lang="en-GB" sz="2000" b="1" dirty="0" smtClean="0"/>
              <a:t>Developmental, Individual Differences, Relationship-Based Approach ) </a:t>
            </a:r>
            <a:r>
              <a:rPr lang="en-GB" sz="2000" dirty="0" err="1" smtClean="0"/>
              <a:t>Floortime</a:t>
            </a:r>
            <a:r>
              <a:rPr lang="en-GB" sz="2000" dirty="0" smtClean="0"/>
              <a:t> focuses on emotional and relational development (feelings, relationships with caregivers). It also focuses on how the child deals with sights, sounds, and smells </a:t>
            </a:r>
          </a:p>
          <a:p>
            <a:r>
              <a:rPr lang="en-GB" sz="2000" b="1" u="sng" dirty="0" smtClean="0"/>
              <a:t>Treatment and Education of Autistic and related Communication-handicapped </a:t>
            </a:r>
            <a:r>
              <a:rPr lang="en-GB" sz="2000" b="1" u="sng" dirty="0" err="1" smtClean="0"/>
              <a:t>CHildren</a:t>
            </a:r>
            <a:r>
              <a:rPr lang="en-GB" sz="2000" b="1" u="sng" dirty="0" smtClean="0"/>
              <a:t> (TEACCH)</a:t>
            </a:r>
            <a:r>
              <a:rPr lang="en-GB" sz="2000" dirty="0" smtClean="0"/>
              <a:t/>
            </a:r>
            <a:br>
              <a:rPr lang="en-GB" sz="2000" dirty="0" smtClean="0"/>
            </a:br>
            <a:r>
              <a:rPr lang="en-GB" sz="2000" dirty="0" smtClean="0"/>
              <a:t>TEAACH uses visual cues to teach skills. For example, picture cards can help teach a child how to get dressed by breaking information down into small steps.</a:t>
            </a:r>
          </a:p>
          <a:p>
            <a:r>
              <a:rPr lang="en-GB" sz="2000" b="1" dirty="0" smtClean="0"/>
              <a:t>The Picture Exchange Communication System (PECS)</a:t>
            </a:r>
            <a:r>
              <a:rPr lang="en-GB" sz="2000" dirty="0" smtClean="0"/>
              <a:t/>
            </a:r>
            <a:br>
              <a:rPr lang="en-GB" sz="2000" dirty="0" smtClean="0"/>
            </a:br>
            <a:r>
              <a:rPr lang="en-GB" sz="2000" dirty="0" smtClean="0"/>
              <a:t>PECS uses picture symbols to teach communication skills. The person is taught to use picture symbols to ask and answer questions and have a conversation.</a:t>
            </a:r>
          </a:p>
          <a:p>
            <a:endParaRPr lang="en-GB" dirty="0" smtClean="0"/>
          </a:p>
          <a:p>
            <a:endParaRPr lang="en-GB"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346717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CBT is based on the belief that </a:t>
            </a:r>
            <a:r>
              <a:rPr lang="en-GB" dirty="0" smtClean="0">
                <a:solidFill>
                  <a:srgbClr val="FFFF00"/>
                </a:solidFill>
              </a:rPr>
              <a:t>thought distortions </a:t>
            </a:r>
            <a:r>
              <a:rPr lang="en-GB" dirty="0" smtClean="0"/>
              <a:t>and </a:t>
            </a:r>
            <a:r>
              <a:rPr lang="en-GB" dirty="0" smtClean="0">
                <a:solidFill>
                  <a:srgbClr val="FFFF00"/>
                </a:solidFill>
              </a:rPr>
              <a:t>maladaptive </a:t>
            </a:r>
            <a:r>
              <a:rPr lang="en-GB" dirty="0" err="1" smtClean="0">
                <a:solidFill>
                  <a:srgbClr val="FFFF00"/>
                </a:solidFill>
              </a:rPr>
              <a:t>behaviors</a:t>
            </a:r>
            <a:r>
              <a:rPr lang="en-GB" dirty="0" smtClean="0">
                <a:solidFill>
                  <a:srgbClr val="FFFF00"/>
                </a:solidFill>
              </a:rPr>
              <a:t> </a:t>
            </a:r>
            <a:r>
              <a:rPr lang="en-GB" dirty="0" smtClean="0"/>
              <a:t>play a role in the development and maintenance of psychological disorders</a:t>
            </a:r>
            <a:endParaRPr lang="en-GB" dirty="0"/>
          </a:p>
        </p:txBody>
      </p:sp>
      <p:sp>
        <p:nvSpPr>
          <p:cNvPr id="3" name="Content Placeholder 2"/>
          <p:cNvSpPr>
            <a:spLocks noGrp="1"/>
          </p:cNvSpPr>
          <p:nvPr>
            <p:ph idx="1"/>
          </p:nvPr>
        </p:nvSpPr>
        <p:spPr>
          <a:xfrm>
            <a:off x="5454869" y="2142067"/>
            <a:ext cx="5362357" cy="3649133"/>
          </a:xfrm>
        </p:spPr>
        <p:txBody>
          <a:bodyPr>
            <a:normAutofit fontScale="77500" lnSpcReduction="20000"/>
          </a:bodyPr>
          <a:lstStyle/>
          <a:p>
            <a:r>
              <a:rPr lang="en-GB" dirty="0" smtClean="0"/>
              <a:t>Step 1: Identify critical </a:t>
            </a:r>
            <a:r>
              <a:rPr lang="en-GB" dirty="0" err="1" smtClean="0"/>
              <a:t>behaviors</a:t>
            </a:r>
            <a:r>
              <a:rPr lang="en-GB" dirty="0" smtClean="0"/>
              <a:t> </a:t>
            </a:r>
          </a:p>
          <a:p>
            <a:r>
              <a:rPr lang="en-GB" dirty="0" smtClean="0"/>
              <a:t>Step 2: Determine whether critical </a:t>
            </a:r>
            <a:r>
              <a:rPr lang="en-GB" dirty="0" err="1" smtClean="0"/>
              <a:t>behaviors</a:t>
            </a:r>
            <a:r>
              <a:rPr lang="en-GB" dirty="0" smtClean="0"/>
              <a:t> are excesses or deficits </a:t>
            </a:r>
          </a:p>
          <a:p>
            <a:r>
              <a:rPr lang="en-GB" dirty="0" smtClean="0"/>
              <a:t>Step 3: Evaluate critical </a:t>
            </a:r>
            <a:r>
              <a:rPr lang="en-GB" dirty="0" err="1" smtClean="0"/>
              <a:t>behaviors</a:t>
            </a:r>
            <a:r>
              <a:rPr lang="en-GB" dirty="0" smtClean="0"/>
              <a:t> for frequency, duration, or intensity (obtain a baseline)</a:t>
            </a:r>
          </a:p>
          <a:p>
            <a:r>
              <a:rPr lang="en-GB" dirty="0" smtClean="0"/>
              <a:t> Step 4: If excess, attempt to decrease frequency, duration, or intensity of </a:t>
            </a:r>
            <a:r>
              <a:rPr lang="en-GB" dirty="0" err="1" smtClean="0"/>
              <a:t>behaviors</a:t>
            </a:r>
            <a:r>
              <a:rPr lang="en-GB" dirty="0" smtClean="0"/>
              <a:t>; if deficits, attempt to increase </a:t>
            </a:r>
            <a:r>
              <a:rPr lang="en-GB" dirty="0" err="1" smtClean="0"/>
              <a:t>behaviors</a:t>
            </a:r>
            <a:endParaRPr lang="en-GB" dirty="0" smtClean="0"/>
          </a:p>
          <a:p>
            <a:pPr>
              <a:buNone/>
            </a:pPr>
            <a:r>
              <a:rPr lang="en-IN" dirty="0" smtClean="0"/>
              <a:t>HELPFUL IN ASPERGERS FOR ANXIETY/PHOBIA/AGITATIONS</a:t>
            </a:r>
            <a:endParaRPr lang="en-GB"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1026" name="Picture 2" descr="Depicting basic tenets of CBT.jpg"/>
          <p:cNvPicPr>
            <a:picLocks noChangeAspect="1" noChangeArrowheads="1"/>
          </p:cNvPicPr>
          <p:nvPr/>
        </p:nvPicPr>
        <p:blipFill>
          <a:blip r:embed="rId2"/>
          <a:srcRect/>
          <a:stretch>
            <a:fillRect/>
          </a:stretch>
        </p:blipFill>
        <p:spPr bwMode="auto">
          <a:xfrm>
            <a:off x="744153" y="2280745"/>
            <a:ext cx="4472759" cy="3888827"/>
          </a:xfrm>
          <a:prstGeom prst="rect">
            <a:avLst/>
          </a:prstGeom>
          <a:noFill/>
        </p:spPr>
      </p:pic>
      <p:sp>
        <p:nvSpPr>
          <p:cNvPr id="7" name="TextBox 6"/>
          <p:cNvSpPr txBox="1"/>
          <p:nvPr/>
        </p:nvSpPr>
        <p:spPr>
          <a:xfrm>
            <a:off x="3552497" y="6411310"/>
            <a:ext cx="4309241" cy="369332"/>
          </a:xfrm>
          <a:prstGeom prst="rect">
            <a:avLst/>
          </a:prstGeom>
          <a:noFill/>
        </p:spPr>
        <p:txBody>
          <a:bodyPr wrap="square" rtlCol="0">
            <a:spAutoFit/>
          </a:bodyPr>
          <a:lstStyle/>
          <a:p>
            <a:r>
              <a:rPr lang="en-IN" dirty="0" smtClean="0"/>
              <a:t>CONGNITIVE AND BEHAVIORAL THERAPY</a:t>
            </a:r>
            <a:endParaRPr lang="en-GB" dirty="0"/>
          </a:p>
        </p:txBody>
      </p:sp>
    </p:spTree>
    <p:extLst>
      <p:ext uri="{BB962C8B-B14F-4D97-AF65-F5344CB8AC3E}">
        <p14:creationId xmlns:p14="http://schemas.microsoft.com/office/powerpoint/2010/main" val="1964375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7222" y="311020"/>
            <a:ext cx="10131425" cy="4484914"/>
          </a:xfrm>
        </p:spPr>
        <p:txBody>
          <a:bodyPr>
            <a:normAutofit fontScale="90000"/>
          </a:bodyPr>
          <a:lstStyle/>
          <a:p>
            <a:r>
              <a:rPr lang="en-US" dirty="0" smtClean="0"/>
              <a:t>THERAPEUTIC </a:t>
            </a:r>
            <a:r>
              <a:rPr lang="en-US" strike="sngStrike" dirty="0" smtClean="0"/>
              <a:t>OPTIONs</a:t>
            </a:r>
            <a:r>
              <a:rPr lang="en-US" dirty="0" smtClean="0"/>
              <a:t> DISABILITIES IN</a:t>
            </a:r>
            <a:br>
              <a:rPr lang="en-US" dirty="0" smtClean="0"/>
            </a:br>
            <a:r>
              <a:rPr lang="en-US" dirty="0" smtClean="0"/>
              <a:t/>
            </a:r>
            <a:br>
              <a:rPr lang="en-US" dirty="0" smtClean="0"/>
            </a:br>
            <a:r>
              <a:rPr lang="en-US" dirty="0" smtClean="0"/>
              <a:t>PEDIATRIC NEUROPSYCHIATRY (AUTISM PROTOTYPE)</a:t>
            </a:r>
            <a:br>
              <a:rPr lang="en-US" dirty="0" smtClean="0"/>
            </a:br>
            <a:r>
              <a:rPr lang="en-US" dirty="0" smtClean="0"/>
              <a:t/>
            </a:r>
            <a:br>
              <a:rPr lang="en-US" dirty="0" smtClean="0"/>
            </a:br>
            <a:r>
              <a:rPr lang="en-US" dirty="0" smtClean="0"/>
              <a:t>FACTS AND CONTROVERSIES</a:t>
            </a:r>
            <a:br>
              <a:rPr lang="en-US" dirty="0" smtClean="0"/>
            </a:br>
            <a:r>
              <a:rPr lang="en-US" dirty="0" smtClean="0"/>
              <a:t/>
            </a:r>
            <a:br>
              <a:rPr lang="en-US" dirty="0" smtClean="0"/>
            </a:b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9" name="Right Arrow 8"/>
          <p:cNvSpPr/>
          <p:nvPr/>
        </p:nvSpPr>
        <p:spPr>
          <a:xfrm>
            <a:off x="6830008" y="5617029"/>
            <a:ext cx="4963886" cy="12409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KONDEKAR SV </a:t>
            </a:r>
            <a:endParaRPr lang="en-US" dirty="0"/>
          </a:p>
        </p:txBody>
      </p:sp>
      <p:sp>
        <p:nvSpPr>
          <p:cNvPr id="2" name="TextBox 1"/>
          <p:cNvSpPr txBox="1"/>
          <p:nvPr/>
        </p:nvSpPr>
        <p:spPr>
          <a:xfrm>
            <a:off x="2112135" y="4005330"/>
            <a:ext cx="6027313"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smtClean="0"/>
              <a:t>Even though we may be discussing only one molecule here.</a:t>
            </a:r>
          </a:p>
          <a:p>
            <a:r>
              <a:rPr lang="en-IN" dirty="0" smtClean="0"/>
              <a:t>There may be many such molecules claiming similar effects.</a:t>
            </a:r>
          </a:p>
          <a:p>
            <a:endParaRPr lang="en-IN" dirty="0"/>
          </a:p>
          <a:p>
            <a:r>
              <a:rPr lang="en-IN" dirty="0" smtClean="0"/>
              <a:t>Surely, a Dr will be confused, and so patients are likely to be misguided. Its doctors duty to not let them misguided.</a:t>
            </a:r>
            <a:endParaRPr lang="en-IN" dirty="0"/>
          </a:p>
        </p:txBody>
      </p:sp>
    </p:spTree>
    <p:extLst>
      <p:ext uri="{BB962C8B-B14F-4D97-AF65-F5344CB8AC3E}">
        <p14:creationId xmlns:p14="http://schemas.microsoft.com/office/powerpoint/2010/main" val="2492665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Diet – not enough evidence, practised heavily</a:t>
            </a:r>
            <a:endParaRPr lang="en-GB" dirty="0"/>
          </a:p>
        </p:txBody>
      </p:sp>
      <p:sp>
        <p:nvSpPr>
          <p:cNvPr id="3" name="Content Placeholder 2"/>
          <p:cNvSpPr>
            <a:spLocks noGrp="1"/>
          </p:cNvSpPr>
          <p:nvPr>
            <p:ph idx="1"/>
          </p:nvPr>
        </p:nvSpPr>
        <p:spPr/>
        <p:txBody>
          <a:bodyPr/>
          <a:lstStyle/>
          <a:p>
            <a:r>
              <a:rPr lang="en-IN" sz="2400" dirty="0" smtClean="0"/>
              <a:t>Assumed/proven deficiency?: </a:t>
            </a:r>
            <a:r>
              <a:rPr lang="en-IN" sz="2400" dirty="0" smtClean="0">
                <a:solidFill>
                  <a:srgbClr val="FFFF00"/>
                </a:solidFill>
              </a:rPr>
              <a:t>vitamins minerals </a:t>
            </a:r>
          </a:p>
          <a:p>
            <a:r>
              <a:rPr lang="en-IN" sz="2400" dirty="0" smtClean="0"/>
              <a:t>Dietary sensitivities: </a:t>
            </a:r>
            <a:r>
              <a:rPr lang="en-IN" sz="2400" dirty="0" smtClean="0">
                <a:solidFill>
                  <a:srgbClr val="FFFF00"/>
                </a:solidFill>
              </a:rPr>
              <a:t>consistency, choices, anxiety</a:t>
            </a:r>
          </a:p>
          <a:p>
            <a:r>
              <a:rPr lang="en-IN" sz="2400" dirty="0" smtClean="0"/>
              <a:t>Associated allergies</a:t>
            </a:r>
          </a:p>
          <a:p>
            <a:r>
              <a:rPr lang="en-IN" sz="2400" dirty="0" smtClean="0"/>
              <a:t>Specific Diet as Cure? </a:t>
            </a:r>
            <a:r>
              <a:rPr lang="en-IN" sz="2400" dirty="0" smtClean="0">
                <a:solidFill>
                  <a:srgbClr val="FFFF00"/>
                </a:solidFill>
              </a:rPr>
              <a:t>GF CF, </a:t>
            </a:r>
            <a:r>
              <a:rPr lang="en-IN" sz="2400" dirty="0" err="1" smtClean="0">
                <a:solidFill>
                  <a:srgbClr val="FFFF00"/>
                </a:solidFill>
              </a:rPr>
              <a:t>Carnosine</a:t>
            </a:r>
            <a:endParaRPr lang="en-IN" sz="2400" dirty="0" smtClean="0">
              <a:solidFill>
                <a:srgbClr val="FFFF00"/>
              </a:solidFill>
            </a:endParaRPr>
          </a:p>
          <a:p>
            <a:r>
              <a:rPr lang="en-IN" sz="2400" dirty="0" smtClean="0"/>
              <a:t>Diet for health and growth</a:t>
            </a:r>
          </a:p>
          <a:p>
            <a:r>
              <a:rPr lang="en-IN" sz="2400" dirty="0" smtClean="0"/>
              <a:t>perceptions</a:t>
            </a:r>
          </a:p>
          <a:p>
            <a:endParaRPr lang="en-IN" dirty="0" smtClean="0"/>
          </a:p>
          <a:p>
            <a:endParaRPr lang="en-GB"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334505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AND MANY DOCTORS DON’T KNOW WHAT TO DO….</a:t>
            </a:r>
            <a:endParaRPr lang="en-IN" dirty="0"/>
          </a:p>
        </p:txBody>
      </p:sp>
      <p:sp>
        <p:nvSpPr>
          <p:cNvPr id="3" name="Content Placeholder 2"/>
          <p:cNvSpPr>
            <a:spLocks noGrp="1"/>
          </p:cNvSpPr>
          <p:nvPr>
            <p:ph idx="1"/>
          </p:nvPr>
        </p:nvSpPr>
        <p:spPr/>
        <p:txBody>
          <a:bodyPr/>
          <a:lstStyle/>
          <a:p>
            <a:pPr marL="0" indent="0" algn="ctr">
              <a:buNone/>
            </a:pPr>
            <a:endParaRPr lang="en-IN" dirty="0" smtClean="0"/>
          </a:p>
          <a:p>
            <a:pPr marL="0" indent="0" algn="ctr">
              <a:buNone/>
            </a:pPr>
            <a:r>
              <a:rPr lang="en-IN" dirty="0" smtClean="0"/>
              <a:t>CLINICAL BETTERMENT IS ALWAYS PARENTS </a:t>
            </a:r>
          </a:p>
          <a:p>
            <a:pPr marL="0" indent="0" algn="ctr">
              <a:buNone/>
            </a:pPr>
            <a:r>
              <a:rPr lang="en-IN" dirty="0" smtClean="0"/>
              <a:t>HARD EFFORT AND NEVER A MIRACLE.</a:t>
            </a:r>
            <a:endParaRPr lang="en-IN" dirty="0"/>
          </a:p>
        </p:txBody>
      </p:sp>
      <p:sp>
        <p:nvSpPr>
          <p:cNvPr id="4" name="Right Arrow 3"/>
          <p:cNvSpPr/>
          <p:nvPr/>
        </p:nvSpPr>
        <p:spPr>
          <a:xfrm>
            <a:off x="3142445" y="4958366"/>
            <a:ext cx="6581104" cy="1353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FOR FREE HELP WHATSAPP 9869405747                   INDIA</a:t>
            </a:r>
            <a:endParaRPr lang="en-IN" dirty="0"/>
          </a:p>
        </p:txBody>
      </p:sp>
    </p:spTree>
    <p:extLst>
      <p:ext uri="{BB962C8B-B14F-4D97-AF65-F5344CB8AC3E}">
        <p14:creationId xmlns:p14="http://schemas.microsoft.com/office/powerpoint/2010/main" val="363343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Every communication delay is not autism</a:t>
            </a:r>
            <a:endParaRPr lang="en-IN" dirty="0"/>
          </a:p>
        </p:txBody>
      </p:sp>
      <p:sp>
        <p:nvSpPr>
          <p:cNvPr id="3" name="Content Placeholder 2"/>
          <p:cNvSpPr>
            <a:spLocks noGrp="1"/>
          </p:cNvSpPr>
          <p:nvPr>
            <p:ph idx="1"/>
          </p:nvPr>
        </p:nvSpPr>
        <p:spPr/>
        <p:txBody>
          <a:bodyPr>
            <a:normAutofit/>
          </a:bodyPr>
          <a:lstStyle/>
          <a:p>
            <a:pPr marL="0" indent="0" algn="ctr">
              <a:buNone/>
            </a:pPr>
            <a:r>
              <a:rPr lang="en-IN" sz="4000" dirty="0" smtClean="0"/>
              <a:t>But its wiser to keep it in mind </a:t>
            </a:r>
            <a:r>
              <a:rPr lang="en-IN" sz="4000" dirty="0" smtClean="0"/>
              <a:t>to </a:t>
            </a:r>
            <a:r>
              <a:rPr lang="en-IN" sz="4000" dirty="0" smtClean="0"/>
              <a:t>prevent</a:t>
            </a:r>
          </a:p>
          <a:p>
            <a:pPr marL="0" indent="0" algn="ctr">
              <a:buNone/>
            </a:pPr>
            <a:r>
              <a:rPr lang="en-IN" sz="4000" dirty="0" smtClean="0"/>
              <a:t> it  progressing to autism.</a:t>
            </a:r>
            <a:endParaRPr lang="en-IN" sz="4000"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Right Arrow 5"/>
          <p:cNvSpPr/>
          <p:nvPr/>
        </p:nvSpPr>
        <p:spPr>
          <a:xfrm>
            <a:off x="5434885" y="5306096"/>
            <a:ext cx="5950039" cy="11977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3200" b="1" dirty="0" smtClean="0">
                <a:ln w="22225">
                  <a:solidFill>
                    <a:schemeClr val="accent2"/>
                  </a:solidFill>
                  <a:prstDash val="solid"/>
                </a:ln>
                <a:solidFill>
                  <a:schemeClr val="accent2">
                    <a:lumMod val="40000"/>
                    <a:lumOff val="60000"/>
                  </a:schemeClr>
                </a:solidFill>
              </a:rPr>
              <a:t>www.pedneuro.in</a:t>
            </a:r>
            <a:endParaRPr lang="en-IN" sz="32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8206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ight Arrow 17"/>
          <p:cNvSpPr/>
          <p:nvPr/>
        </p:nvSpPr>
        <p:spPr>
          <a:xfrm rot="19775511">
            <a:off x="4519447" y="1240221"/>
            <a:ext cx="1429407"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IN" dirty="0" smtClean="0"/>
              <a:t>ITS A ONE SLIDE LECTURE...</a:t>
            </a:r>
            <a:endParaRPr lang="en-GB" dirty="0"/>
          </a:p>
        </p:txBody>
      </p:sp>
      <p:sp>
        <p:nvSpPr>
          <p:cNvPr id="4" name="Footer Placeholder 3"/>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r>
              <a:rPr lang="en-US" dirty="0" smtClean="0"/>
              <a:t>/42</a:t>
            </a:r>
            <a:endParaRPr lang="en-US" dirty="0"/>
          </a:p>
        </p:txBody>
      </p:sp>
      <p:sp>
        <p:nvSpPr>
          <p:cNvPr id="6" name="Flowchart: Terminator 5"/>
          <p:cNvSpPr/>
          <p:nvPr/>
        </p:nvSpPr>
        <p:spPr>
          <a:xfrm>
            <a:off x="2091558" y="1660633"/>
            <a:ext cx="2501462" cy="58857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AUTISM</a:t>
            </a:r>
            <a:endParaRPr lang="en-GB" dirty="0"/>
          </a:p>
        </p:txBody>
      </p:sp>
      <p:sp>
        <p:nvSpPr>
          <p:cNvPr id="7" name="Flowchart: Terminator 6"/>
          <p:cNvSpPr/>
          <p:nvPr/>
        </p:nvSpPr>
        <p:spPr>
          <a:xfrm>
            <a:off x="1203434" y="2958662"/>
            <a:ext cx="1728952"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SENSITIVITIES</a:t>
            </a:r>
            <a:endParaRPr lang="en-GB" dirty="0"/>
          </a:p>
        </p:txBody>
      </p:sp>
      <p:sp>
        <p:nvSpPr>
          <p:cNvPr id="8" name="Flowchart: Terminator 7"/>
          <p:cNvSpPr/>
          <p:nvPr/>
        </p:nvSpPr>
        <p:spPr>
          <a:xfrm>
            <a:off x="7493875" y="2984938"/>
            <a:ext cx="1529256"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LANGUAGE</a:t>
            </a:r>
            <a:endParaRPr lang="en-GB" dirty="0"/>
          </a:p>
        </p:txBody>
      </p:sp>
      <p:sp>
        <p:nvSpPr>
          <p:cNvPr id="9" name="Flowchart: Terminator 8"/>
          <p:cNvSpPr/>
          <p:nvPr/>
        </p:nvSpPr>
        <p:spPr>
          <a:xfrm>
            <a:off x="4440621" y="3011213"/>
            <a:ext cx="1529256"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BEHAVIORAL</a:t>
            </a:r>
          </a:p>
          <a:p>
            <a:pPr algn="ctr"/>
            <a:r>
              <a:rPr lang="en-IN" dirty="0" smtClean="0"/>
              <a:t>SOCIAL</a:t>
            </a:r>
            <a:endParaRPr lang="en-GB" dirty="0"/>
          </a:p>
        </p:txBody>
      </p:sp>
      <p:sp>
        <p:nvSpPr>
          <p:cNvPr id="10" name="Flowchart: Terminator 9"/>
          <p:cNvSpPr/>
          <p:nvPr/>
        </p:nvSpPr>
        <p:spPr>
          <a:xfrm>
            <a:off x="6011917" y="630620"/>
            <a:ext cx="2053565" cy="81980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Cognitive issues and MR</a:t>
            </a:r>
            <a:endParaRPr lang="en-GB" dirty="0"/>
          </a:p>
        </p:txBody>
      </p:sp>
      <p:sp>
        <p:nvSpPr>
          <p:cNvPr id="11" name="Flowchart: Terminator 10"/>
          <p:cNvSpPr/>
          <p:nvPr/>
        </p:nvSpPr>
        <p:spPr>
          <a:xfrm>
            <a:off x="6311462" y="1760483"/>
            <a:ext cx="1529256"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PSYCHIATRIC ISSUES</a:t>
            </a:r>
            <a:endParaRPr lang="en-GB" dirty="0"/>
          </a:p>
        </p:txBody>
      </p:sp>
      <p:sp>
        <p:nvSpPr>
          <p:cNvPr id="12" name="Flowchart: Terminator 11"/>
          <p:cNvSpPr/>
          <p:nvPr/>
        </p:nvSpPr>
        <p:spPr>
          <a:xfrm>
            <a:off x="8802413" y="1108841"/>
            <a:ext cx="1529256"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ANXIETY</a:t>
            </a:r>
            <a:endParaRPr lang="en-GB" dirty="0"/>
          </a:p>
        </p:txBody>
      </p:sp>
      <p:sp>
        <p:nvSpPr>
          <p:cNvPr id="13" name="Flowchart: Terminator 12"/>
          <p:cNvSpPr/>
          <p:nvPr/>
        </p:nvSpPr>
        <p:spPr>
          <a:xfrm>
            <a:off x="8823435" y="2222937"/>
            <a:ext cx="1529256" cy="5097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ADD</a:t>
            </a:r>
            <a:endParaRPr lang="en-GB" dirty="0"/>
          </a:p>
        </p:txBody>
      </p:sp>
      <p:sp>
        <p:nvSpPr>
          <p:cNvPr id="19" name="Right Arrow 18"/>
          <p:cNvSpPr/>
          <p:nvPr/>
        </p:nvSpPr>
        <p:spPr>
          <a:xfrm>
            <a:off x="4666593" y="1860331"/>
            <a:ext cx="1429407"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rot="2340709">
            <a:off x="3729287" y="2528636"/>
            <a:ext cx="875556"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rot="963780">
            <a:off x="4328507" y="2495623"/>
            <a:ext cx="3134536"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rot="8294040">
            <a:off x="2478864" y="2402406"/>
            <a:ext cx="78008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19875909">
            <a:off x="7936742" y="1543208"/>
            <a:ext cx="722284"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ight Arrow 23"/>
          <p:cNvSpPr/>
          <p:nvPr/>
        </p:nvSpPr>
        <p:spPr>
          <a:xfrm rot="544232">
            <a:off x="7773397" y="2228787"/>
            <a:ext cx="956766"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Down Arrow 24"/>
          <p:cNvSpPr/>
          <p:nvPr/>
        </p:nvSpPr>
        <p:spPr>
          <a:xfrm>
            <a:off x="1965434" y="3699641"/>
            <a:ext cx="367863" cy="10825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Down Arrow 25"/>
          <p:cNvSpPr/>
          <p:nvPr/>
        </p:nvSpPr>
        <p:spPr>
          <a:xfrm>
            <a:off x="5039709" y="3610303"/>
            <a:ext cx="367863" cy="10825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Down Arrow 26"/>
          <p:cNvSpPr/>
          <p:nvPr/>
        </p:nvSpPr>
        <p:spPr>
          <a:xfrm>
            <a:off x="8140262" y="3589282"/>
            <a:ext cx="367863" cy="10825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Down Arrow 27"/>
          <p:cNvSpPr/>
          <p:nvPr/>
        </p:nvSpPr>
        <p:spPr>
          <a:xfrm>
            <a:off x="10221310" y="2758965"/>
            <a:ext cx="367863" cy="478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rot="16857246">
            <a:off x="10273862" y="1203434"/>
            <a:ext cx="367863" cy="10825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ardrop 29"/>
          <p:cNvSpPr/>
          <p:nvPr/>
        </p:nvSpPr>
        <p:spPr>
          <a:xfrm>
            <a:off x="-67388" y="3951032"/>
            <a:ext cx="2022312" cy="254436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DIET- indigestion,  toxin, inflammation</a:t>
            </a:r>
          </a:p>
          <a:p>
            <a:pPr algn="ctr"/>
            <a:r>
              <a:rPr lang="en-IN" dirty="0" smtClean="0"/>
              <a:t>SENSORY</a:t>
            </a:r>
          </a:p>
          <a:p>
            <a:pPr algn="ctr"/>
            <a:r>
              <a:rPr lang="en-IN" dirty="0" smtClean="0"/>
              <a:t>ALLERGIES</a:t>
            </a:r>
          </a:p>
          <a:p>
            <a:pPr algn="ctr"/>
            <a:r>
              <a:rPr lang="en-IN" dirty="0" smtClean="0"/>
              <a:t>SENSES</a:t>
            </a:r>
          </a:p>
        </p:txBody>
      </p:sp>
      <p:sp>
        <p:nvSpPr>
          <p:cNvPr id="31" name="Teardrop 30"/>
          <p:cNvSpPr/>
          <p:nvPr/>
        </p:nvSpPr>
        <p:spPr>
          <a:xfrm>
            <a:off x="3389586" y="4682358"/>
            <a:ext cx="1765738" cy="1807779"/>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OT ABA</a:t>
            </a:r>
          </a:p>
          <a:p>
            <a:pPr algn="ctr"/>
            <a:r>
              <a:rPr lang="en-IN" dirty="0" smtClean="0"/>
              <a:t>SI</a:t>
            </a:r>
          </a:p>
          <a:p>
            <a:pPr algn="ctr"/>
            <a:r>
              <a:rPr lang="en-IN" dirty="0" smtClean="0"/>
              <a:t>EIP</a:t>
            </a:r>
          </a:p>
          <a:p>
            <a:pPr algn="ctr"/>
            <a:r>
              <a:rPr lang="en-IN" dirty="0" smtClean="0"/>
              <a:t>DIR</a:t>
            </a:r>
          </a:p>
          <a:p>
            <a:pPr algn="ctr"/>
            <a:r>
              <a:rPr lang="en-IN" dirty="0" smtClean="0"/>
              <a:t>TEACH</a:t>
            </a:r>
          </a:p>
        </p:txBody>
      </p:sp>
      <p:sp>
        <p:nvSpPr>
          <p:cNvPr id="32" name="Teardrop 31"/>
          <p:cNvSpPr/>
          <p:nvPr/>
        </p:nvSpPr>
        <p:spPr>
          <a:xfrm>
            <a:off x="6400799" y="4540469"/>
            <a:ext cx="1765738" cy="1807779"/>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OT SI</a:t>
            </a:r>
          </a:p>
          <a:p>
            <a:pPr algn="ctr"/>
            <a:r>
              <a:rPr lang="en-IN" dirty="0" smtClean="0"/>
              <a:t>SPEECH TH</a:t>
            </a:r>
          </a:p>
          <a:p>
            <a:pPr algn="ctr"/>
            <a:r>
              <a:rPr lang="en-IN" dirty="0" smtClean="0"/>
              <a:t>TEACH</a:t>
            </a:r>
          </a:p>
          <a:p>
            <a:pPr algn="ctr"/>
            <a:endParaRPr lang="en-IN" dirty="0" smtClean="0"/>
          </a:p>
        </p:txBody>
      </p:sp>
      <p:sp>
        <p:nvSpPr>
          <p:cNvPr id="33" name="Teardrop 32"/>
          <p:cNvSpPr/>
          <p:nvPr/>
        </p:nvSpPr>
        <p:spPr>
          <a:xfrm rot="19973419">
            <a:off x="8739544" y="3711733"/>
            <a:ext cx="2711528" cy="2909735"/>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Stimulants</a:t>
            </a:r>
          </a:p>
          <a:p>
            <a:r>
              <a:rPr lang="en-GB" sz="1600" dirty="0" smtClean="0"/>
              <a:t>methylphenidate, </a:t>
            </a:r>
            <a:r>
              <a:rPr lang="en-GB" sz="1600" dirty="0" err="1" smtClean="0"/>
              <a:t>dextroamphetamin</a:t>
            </a:r>
            <a:endParaRPr lang="en-GB" sz="1600" dirty="0" smtClean="0"/>
          </a:p>
          <a:p>
            <a:r>
              <a:rPr lang="en-GB" sz="1600" b="1" u="sng" dirty="0" err="1" smtClean="0"/>
              <a:t>Atomoxetine</a:t>
            </a:r>
            <a:endParaRPr lang="en-GB" sz="1600" b="1" u="sng" dirty="0" smtClean="0"/>
          </a:p>
          <a:p>
            <a:r>
              <a:rPr lang="en-GB" sz="1600" b="1" u="sng" dirty="0" err="1" smtClean="0"/>
              <a:t>bupropion</a:t>
            </a:r>
            <a:r>
              <a:rPr lang="en-GB" sz="1600" b="1" u="sng" dirty="0" smtClean="0"/>
              <a:t>  </a:t>
            </a:r>
            <a:r>
              <a:rPr lang="en-GB" sz="1600" b="1" u="sng" dirty="0" err="1" smtClean="0"/>
              <a:t>venlafaxine</a:t>
            </a:r>
            <a:endParaRPr lang="en-GB" sz="1600" b="1" u="sng" dirty="0" smtClean="0"/>
          </a:p>
          <a:p>
            <a:r>
              <a:rPr lang="en-IN" sz="1600" dirty="0" smtClean="0"/>
              <a:t>IMPIPRAMINE </a:t>
            </a:r>
          </a:p>
          <a:p>
            <a:r>
              <a:rPr lang="en-IN" sz="1600" dirty="0" smtClean="0"/>
              <a:t>CLONIDINE</a:t>
            </a:r>
          </a:p>
          <a:p>
            <a:r>
              <a:rPr lang="en-IN" sz="1600" dirty="0" smtClean="0"/>
              <a:t>MODAFINIL</a:t>
            </a:r>
            <a:endParaRPr lang="en-GB" sz="1600" dirty="0"/>
          </a:p>
        </p:txBody>
      </p:sp>
      <p:sp>
        <p:nvSpPr>
          <p:cNvPr id="34" name="Flowchart: Data 33"/>
          <p:cNvSpPr/>
          <p:nvPr/>
        </p:nvSpPr>
        <p:spPr>
          <a:xfrm>
            <a:off x="10867696" y="956441"/>
            <a:ext cx="1040524" cy="1429407"/>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t>
            </a:r>
            <a:endParaRPr lang="en-GB" dirty="0"/>
          </a:p>
        </p:txBody>
      </p:sp>
      <p:sp>
        <p:nvSpPr>
          <p:cNvPr id="35" name="TextBox 34"/>
          <p:cNvSpPr txBox="1"/>
          <p:nvPr/>
        </p:nvSpPr>
        <p:spPr>
          <a:xfrm>
            <a:off x="0" y="0"/>
            <a:ext cx="11393213" cy="646331"/>
          </a:xfrm>
          <a:prstGeom prst="rect">
            <a:avLst/>
          </a:prstGeom>
          <a:noFill/>
        </p:spPr>
        <p:txBody>
          <a:bodyPr wrap="square" rtlCol="0">
            <a:spAutoFit/>
          </a:bodyPr>
          <a:lstStyle/>
          <a:p>
            <a:r>
              <a:rPr lang="en-IN" dirty="0" smtClean="0"/>
              <a:t>MULTIDISCIPLINARY FROM DAY 1, NO INVESTIGATIONS URGENT, SYMPTOMS FIRST</a:t>
            </a:r>
          </a:p>
          <a:p>
            <a:r>
              <a:rPr lang="en-IN" dirty="0" smtClean="0"/>
              <a:t>TREAT STRIKING ISSUE FIRST, THEN ONE AT A TIME OVER 3-4 MONTHS: HELPS GAIN TRUST!</a:t>
            </a:r>
            <a:endParaRPr lang="en-GB" dirty="0"/>
          </a:p>
        </p:txBody>
      </p:sp>
      <p:sp>
        <p:nvSpPr>
          <p:cNvPr id="36" name="Flowchart: Terminator 35"/>
          <p:cNvSpPr/>
          <p:nvPr/>
        </p:nvSpPr>
        <p:spPr>
          <a:xfrm>
            <a:off x="315310" y="6558455"/>
            <a:ext cx="10888718" cy="29954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GENERAL GROWTH AND DAY TO DAY ISSUES/INFECTIONS SHOULD ALWAYS BE KEPT IN MIND</a:t>
            </a:r>
            <a:endParaRPr lang="en-GB" dirty="0"/>
          </a:p>
        </p:txBody>
      </p:sp>
      <p:sp>
        <p:nvSpPr>
          <p:cNvPr id="3" name="Right Arrow 2"/>
          <p:cNvSpPr/>
          <p:nvPr/>
        </p:nvSpPr>
        <p:spPr>
          <a:xfrm>
            <a:off x="8113984" y="475754"/>
            <a:ext cx="2062702" cy="538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N</a:t>
            </a:r>
            <a:r>
              <a:rPr lang="en-IN" dirty="0" err="1" smtClean="0"/>
              <a:t>euromodulants</a:t>
            </a:r>
            <a:endParaRPr lang="en-IN" dirty="0"/>
          </a:p>
        </p:txBody>
      </p:sp>
      <p:sp>
        <p:nvSpPr>
          <p:cNvPr id="14" name="Down Arrow 13"/>
          <p:cNvSpPr/>
          <p:nvPr/>
        </p:nvSpPr>
        <p:spPr>
          <a:xfrm>
            <a:off x="3175054" y="2298764"/>
            <a:ext cx="727435" cy="14008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Rectangle 14"/>
          <p:cNvSpPr/>
          <p:nvPr/>
        </p:nvSpPr>
        <p:spPr>
          <a:xfrm>
            <a:off x="2343808" y="3665258"/>
            <a:ext cx="2170214" cy="930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smtClean="0"/>
              <a:t>Nutribiotics</a:t>
            </a:r>
            <a:endParaRPr lang="en-IN" dirty="0" smtClean="0"/>
          </a:p>
          <a:p>
            <a:pPr algn="ctr"/>
            <a:r>
              <a:rPr lang="en-IN" dirty="0" smtClean="0"/>
              <a:t>Probiotics</a:t>
            </a:r>
          </a:p>
          <a:p>
            <a:pPr algn="ctr"/>
            <a:r>
              <a:rPr lang="en-IN" dirty="0" err="1" smtClean="0"/>
              <a:t>Methlators</a:t>
            </a:r>
            <a:r>
              <a:rPr lang="en-IN" dirty="0" smtClean="0"/>
              <a:t> B12 FA</a:t>
            </a:r>
            <a:endParaRPr lang="en-IN" dirty="0"/>
          </a:p>
        </p:txBody>
      </p:sp>
      <p:sp>
        <p:nvSpPr>
          <p:cNvPr id="16" name="Rounded Rectangle 15"/>
          <p:cNvSpPr/>
          <p:nvPr/>
        </p:nvSpPr>
        <p:spPr>
          <a:xfrm>
            <a:off x="10064257" y="49762"/>
            <a:ext cx="2146479" cy="882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synaptogenesis</a:t>
            </a:r>
          </a:p>
          <a:p>
            <a:pPr algn="ctr"/>
            <a:r>
              <a:rPr lang="en-IN" dirty="0" smtClean="0"/>
              <a:t>Pruning</a:t>
            </a:r>
          </a:p>
          <a:p>
            <a:pPr algn="ctr"/>
            <a:r>
              <a:rPr lang="en-IN" dirty="0" smtClean="0"/>
              <a:t>neuroplasticity</a:t>
            </a:r>
            <a:endParaRPr lang="en-IN" dirty="0"/>
          </a:p>
        </p:txBody>
      </p:sp>
      <p:sp>
        <p:nvSpPr>
          <p:cNvPr id="17" name="Right Arrow 16"/>
          <p:cNvSpPr/>
          <p:nvPr/>
        </p:nvSpPr>
        <p:spPr>
          <a:xfrm rot="19387237">
            <a:off x="1948876" y="4813920"/>
            <a:ext cx="1443802" cy="426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smtClean="0"/>
              <a:t>biomedicals</a:t>
            </a:r>
            <a:endParaRPr lang="en-IN" dirty="0"/>
          </a:p>
        </p:txBody>
      </p:sp>
      <p:sp>
        <p:nvSpPr>
          <p:cNvPr id="39" name="Rectangle 38"/>
          <p:cNvSpPr/>
          <p:nvPr/>
        </p:nvSpPr>
        <p:spPr>
          <a:xfrm>
            <a:off x="5486399" y="3641881"/>
            <a:ext cx="2176813" cy="58853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1200" dirty="0" smtClean="0"/>
              <a:t>Any one/all can go wrong, when cause is not understood…</a:t>
            </a:r>
          </a:p>
          <a:p>
            <a:pPr algn="ctr"/>
            <a:r>
              <a:rPr lang="en-IN" sz="1200" dirty="0" smtClean="0"/>
              <a:t>Or diagnosis wrong</a:t>
            </a:r>
            <a:endParaRPr lang="en-IN" sz="1200" dirty="0"/>
          </a:p>
        </p:txBody>
      </p:sp>
    </p:spTree>
    <p:extLst>
      <p:ext uri="{BB962C8B-B14F-4D97-AF65-F5344CB8AC3E}">
        <p14:creationId xmlns:p14="http://schemas.microsoft.com/office/powerpoint/2010/main" val="1600707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784" y="497632"/>
            <a:ext cx="10131425" cy="1456267"/>
          </a:xfrm>
        </p:spPr>
        <p:txBody>
          <a:bodyPr/>
          <a:lstStyle/>
          <a:p>
            <a:r>
              <a:rPr lang="en-US" dirty="0" smtClean="0"/>
              <a:t>BROAD SPECTRUM</a:t>
            </a:r>
            <a:endParaRPr lang="en-US" dirty="0"/>
          </a:p>
        </p:txBody>
      </p:sp>
      <p:sp>
        <p:nvSpPr>
          <p:cNvPr id="3" name="Content Placeholder 2"/>
          <p:cNvSpPr>
            <a:spLocks noGrp="1"/>
          </p:cNvSpPr>
          <p:nvPr>
            <p:ph idx="1"/>
          </p:nvPr>
        </p:nvSpPr>
        <p:spPr>
          <a:xfrm>
            <a:off x="685801" y="2142067"/>
            <a:ext cx="5192485" cy="3649133"/>
          </a:xfrm>
        </p:spPr>
        <p:txBody>
          <a:bodyPr>
            <a:noAutofit/>
          </a:bodyPr>
          <a:lstStyle/>
          <a:p>
            <a:r>
              <a:rPr lang="en-US" sz="2000" dirty="0" smtClean="0">
                <a:solidFill>
                  <a:srgbClr val="FFFF00"/>
                </a:solidFill>
              </a:rPr>
              <a:t>NEUROLOGY</a:t>
            </a:r>
          </a:p>
          <a:p>
            <a:r>
              <a:rPr lang="en-US" sz="2000" dirty="0" smtClean="0">
                <a:solidFill>
                  <a:srgbClr val="FFFF00"/>
                </a:solidFill>
              </a:rPr>
              <a:t>BEHAVIOURAL ISSUES AND DISORDERS</a:t>
            </a:r>
          </a:p>
          <a:p>
            <a:r>
              <a:rPr lang="en-US" sz="2000" dirty="0" smtClean="0">
                <a:solidFill>
                  <a:srgbClr val="FFFF00"/>
                </a:solidFill>
              </a:rPr>
              <a:t>PSYCHIATRY</a:t>
            </a:r>
          </a:p>
          <a:p>
            <a:r>
              <a:rPr lang="en-US" sz="2000" dirty="0" smtClean="0">
                <a:solidFill>
                  <a:srgbClr val="FFFF00"/>
                </a:solidFill>
              </a:rPr>
              <a:t>MIXED PATHOPHYSIOLOGIES</a:t>
            </a:r>
          </a:p>
          <a:p>
            <a:r>
              <a:rPr lang="en-US" sz="2000" dirty="0" smtClean="0">
                <a:solidFill>
                  <a:srgbClr val="FFFF00"/>
                </a:solidFill>
              </a:rPr>
              <a:t>INADEQUATE KNOWLEDGE</a:t>
            </a:r>
          </a:p>
          <a:p>
            <a:r>
              <a:rPr lang="en-US" sz="2000" dirty="0" smtClean="0">
                <a:solidFill>
                  <a:srgbClr val="FFFF00"/>
                </a:solidFill>
              </a:rPr>
              <a:t>CHANGING DIAGNOSIS</a:t>
            </a:r>
          </a:p>
          <a:p>
            <a:r>
              <a:rPr lang="en-US" sz="2000" dirty="0" smtClean="0">
                <a:solidFill>
                  <a:srgbClr val="FFFF00"/>
                </a:solidFill>
              </a:rPr>
              <a:t>COMORBID DEVELOPMENTAL ASSOCIATIONS</a:t>
            </a:r>
          </a:p>
          <a:p>
            <a:r>
              <a:rPr lang="en-US" sz="2000" dirty="0" smtClean="0">
                <a:solidFill>
                  <a:srgbClr val="FFFF00"/>
                </a:solidFill>
              </a:rPr>
              <a:t>PERSONALITY ISSUES</a:t>
            </a:r>
          </a:p>
          <a:p>
            <a:r>
              <a:rPr lang="en-US" sz="2000" dirty="0" smtClean="0">
                <a:solidFill>
                  <a:srgbClr val="FFFF00"/>
                </a:solidFill>
              </a:rPr>
              <a:t>EMOTIONAL ISSUES</a:t>
            </a:r>
          </a:p>
          <a:p>
            <a:r>
              <a:rPr lang="en-US" sz="2000" dirty="0" smtClean="0">
                <a:solidFill>
                  <a:srgbClr val="FFFF00"/>
                </a:solidFill>
              </a:rPr>
              <a:t>DARK MATTER</a:t>
            </a:r>
            <a:endParaRPr lang="en-US" sz="2000" dirty="0">
              <a:solidFill>
                <a:srgbClr val="FFFF00"/>
              </a:solidFill>
            </a:endParaRPr>
          </a:p>
        </p:txBody>
      </p:sp>
      <p:sp>
        <p:nvSpPr>
          <p:cNvPr id="8" name="Footer Placeholder 7"/>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TextBox 4"/>
          <p:cNvSpPr txBox="1"/>
          <p:nvPr/>
        </p:nvSpPr>
        <p:spPr>
          <a:xfrm>
            <a:off x="6885991" y="578496"/>
            <a:ext cx="4236099" cy="5693866"/>
          </a:xfrm>
          <a:prstGeom prst="rect">
            <a:avLst/>
          </a:prstGeom>
          <a:noFill/>
        </p:spPr>
        <p:txBody>
          <a:bodyPr wrap="square" rtlCol="0">
            <a:spAutoFit/>
          </a:bodyPr>
          <a:lstStyle/>
          <a:p>
            <a:r>
              <a:rPr lang="en-US" sz="2800" dirty="0" smtClean="0"/>
              <a:t>DISABILITIES</a:t>
            </a:r>
          </a:p>
          <a:p>
            <a:r>
              <a:rPr lang="en-US" sz="2800" dirty="0" smtClean="0"/>
              <a:t>DISORDERS</a:t>
            </a:r>
          </a:p>
          <a:p>
            <a:r>
              <a:rPr lang="en-US" sz="2800" dirty="0" smtClean="0"/>
              <a:t>DISEASES</a:t>
            </a:r>
          </a:p>
          <a:p>
            <a:r>
              <a:rPr lang="en-US" sz="2800" dirty="0" smtClean="0"/>
              <a:t>DEPENDENCIES</a:t>
            </a:r>
          </a:p>
          <a:p>
            <a:r>
              <a:rPr lang="en-US" sz="2800" dirty="0" smtClean="0"/>
              <a:t>DEPRESSION</a:t>
            </a:r>
          </a:p>
          <a:p>
            <a:r>
              <a:rPr lang="en-US" sz="2800" dirty="0" smtClean="0"/>
              <a:t>ANXIETY</a:t>
            </a:r>
          </a:p>
          <a:p>
            <a:r>
              <a:rPr lang="en-US" sz="2800" dirty="0" smtClean="0"/>
              <a:t>MANIA – BIPOLAR AGITATION,AGGRESSION</a:t>
            </a:r>
          </a:p>
          <a:p>
            <a:r>
              <a:rPr lang="en-US" sz="2800" dirty="0" smtClean="0"/>
              <a:t>PSYCHOSIS</a:t>
            </a:r>
          </a:p>
          <a:p>
            <a:r>
              <a:rPr lang="en-US" sz="2800" dirty="0" smtClean="0"/>
              <a:t>ADD</a:t>
            </a:r>
          </a:p>
          <a:p>
            <a:r>
              <a:rPr lang="en-US" sz="2800" dirty="0" smtClean="0"/>
              <a:t>AUTISM</a:t>
            </a:r>
          </a:p>
          <a:p>
            <a:r>
              <a:rPr lang="en-US" sz="2800" dirty="0" smtClean="0"/>
              <a:t>LD </a:t>
            </a:r>
          </a:p>
          <a:p>
            <a:r>
              <a:rPr lang="en-US" sz="2800" dirty="0" smtClean="0"/>
              <a:t>MR</a:t>
            </a:r>
            <a:endParaRPr lang="en-US" sz="2800" dirty="0"/>
          </a:p>
        </p:txBody>
      </p:sp>
      <p:sp>
        <p:nvSpPr>
          <p:cNvPr id="6" name="TextBox 5"/>
          <p:cNvSpPr txBox="1"/>
          <p:nvPr/>
        </p:nvSpPr>
        <p:spPr>
          <a:xfrm>
            <a:off x="653143" y="6176865"/>
            <a:ext cx="11538857" cy="400110"/>
          </a:xfrm>
          <a:prstGeom prst="rect">
            <a:avLst/>
          </a:prstGeom>
          <a:noFill/>
        </p:spPr>
        <p:txBody>
          <a:bodyPr wrap="square" rtlCol="0">
            <a:spAutoFit/>
          </a:bodyPr>
          <a:lstStyle/>
          <a:p>
            <a:r>
              <a:rPr lang="en-US" sz="2000" dirty="0" smtClean="0">
                <a:solidFill>
                  <a:srgbClr val="FF0000"/>
                </a:solidFill>
              </a:rPr>
              <a:t>                                                                          THOUGH NONE MAY BE CURABLE, ALL ARE </a:t>
            </a:r>
            <a:r>
              <a:rPr lang="en-US" sz="2000" dirty="0" smtClean="0">
                <a:solidFill>
                  <a:srgbClr val="FFFF00"/>
                </a:solidFill>
              </a:rPr>
              <a:t>MODIFIABLE</a:t>
            </a:r>
            <a:endParaRPr lang="en-US" sz="2000" dirty="0">
              <a:solidFill>
                <a:srgbClr val="FFFF00"/>
              </a:solidFill>
            </a:endParaRPr>
          </a:p>
        </p:txBody>
      </p:sp>
    </p:spTree>
    <p:extLst>
      <p:ext uri="{BB962C8B-B14F-4D97-AF65-F5344CB8AC3E}">
        <p14:creationId xmlns:p14="http://schemas.microsoft.com/office/powerpoint/2010/main" val="3403642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Whether to use medication or not is a hard decision?</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FF00"/>
                </a:solidFill>
              </a:rPr>
              <a:t>UNCERTAINITY</a:t>
            </a:r>
          </a:p>
          <a:p>
            <a:r>
              <a:rPr lang="en-US" sz="2800" dirty="0" smtClean="0">
                <a:solidFill>
                  <a:srgbClr val="FFFF00"/>
                </a:solidFill>
              </a:rPr>
              <a:t>NON CURATIVE</a:t>
            </a:r>
          </a:p>
          <a:p>
            <a:r>
              <a:rPr lang="en-US" sz="2800" dirty="0" smtClean="0">
                <a:solidFill>
                  <a:srgbClr val="FFFF00"/>
                </a:solidFill>
              </a:rPr>
              <a:t>SIDE EFFECTS</a:t>
            </a:r>
          </a:p>
          <a:p>
            <a:r>
              <a:rPr lang="en-US" sz="2800" dirty="0" smtClean="0">
                <a:solidFill>
                  <a:srgbClr val="FFFF00"/>
                </a:solidFill>
              </a:rPr>
              <a:t>ONLY TEMPORARY SYMPTOM CONTROL</a:t>
            </a:r>
          </a:p>
          <a:p>
            <a:r>
              <a:rPr lang="en-US" sz="2800" dirty="0" smtClean="0">
                <a:solidFill>
                  <a:srgbClr val="FFFF00"/>
                </a:solidFill>
              </a:rPr>
              <a:t>COST BENEFIT?</a:t>
            </a:r>
          </a:p>
          <a:p>
            <a:endParaRPr lang="en-US" sz="2800" dirty="0">
              <a:solidFill>
                <a:srgbClr val="FFFF00"/>
              </a:solidFill>
            </a:endParaRPr>
          </a:p>
        </p:txBody>
      </p:sp>
      <p:sp>
        <p:nvSpPr>
          <p:cNvPr id="6" name="Footer Placeholder 5"/>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TextBox 3"/>
          <p:cNvSpPr txBox="1"/>
          <p:nvPr/>
        </p:nvSpPr>
        <p:spPr>
          <a:xfrm>
            <a:off x="242596" y="5299788"/>
            <a:ext cx="11949404" cy="1200329"/>
          </a:xfrm>
          <a:prstGeom prst="rect">
            <a:avLst/>
          </a:prstGeom>
          <a:noFill/>
        </p:spPr>
        <p:txBody>
          <a:bodyPr wrap="square" rtlCol="0">
            <a:spAutoFit/>
          </a:bodyPr>
          <a:lstStyle/>
          <a:p>
            <a:r>
              <a:rPr lang="en-US" sz="2400" dirty="0" smtClean="0">
                <a:solidFill>
                  <a:srgbClr val="FFFF00"/>
                </a:solidFill>
              </a:rPr>
              <a:t>MEDICINES ARE ATTEMPTED IN INCURABLE CASES,WITH A HOPE TO IMPROVE BEARABILITY  OF THE MORBIDITY</a:t>
            </a:r>
          </a:p>
          <a:p>
            <a:r>
              <a:rPr lang="en-US" sz="2400" dirty="0" smtClean="0">
                <a:solidFill>
                  <a:srgbClr val="FFFF00"/>
                </a:solidFill>
              </a:rPr>
              <a:t>AND TO IMPROVE QUALITY OF LIFE OF CHILD AND FAMILY</a:t>
            </a:r>
            <a:endParaRPr lang="en-US" sz="2400" dirty="0">
              <a:solidFill>
                <a:srgbClr val="FFFF00"/>
              </a:solidFill>
            </a:endParaRPr>
          </a:p>
        </p:txBody>
      </p:sp>
    </p:spTree>
    <p:extLst>
      <p:ext uri="{BB962C8B-B14F-4D97-AF65-F5344CB8AC3E}">
        <p14:creationId xmlns:p14="http://schemas.microsoft.com/office/powerpoint/2010/main" val="3192100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cp CURABLE?</a:t>
            </a:r>
            <a:br>
              <a:rPr lang="en-GB" dirty="0" smtClean="0"/>
            </a:br>
            <a:endParaRPr lang="en-US" dirty="0"/>
          </a:p>
        </p:txBody>
      </p:sp>
      <p:sp>
        <p:nvSpPr>
          <p:cNvPr id="3" name="Content Placeholder 2"/>
          <p:cNvSpPr>
            <a:spLocks noGrp="1"/>
          </p:cNvSpPr>
          <p:nvPr>
            <p:ph idx="1"/>
          </p:nvPr>
        </p:nvSpPr>
        <p:spPr>
          <a:xfrm>
            <a:off x="592494" y="1563569"/>
            <a:ext cx="10131425" cy="3568268"/>
          </a:xfrm>
        </p:spPr>
        <p:txBody>
          <a:bodyPr>
            <a:normAutofit fontScale="85000" lnSpcReduction="10000"/>
          </a:bodyPr>
          <a:lstStyle/>
          <a:p>
            <a:pPr>
              <a:buNone/>
            </a:pPr>
            <a:r>
              <a:rPr lang="en-US" sz="3400" dirty="0" smtClean="0">
                <a:solidFill>
                  <a:srgbClr val="FFFF00"/>
                </a:solidFill>
              </a:rPr>
              <a:t>NO. BUT MODIFIABLE TO MAKE LIFE EASIER.</a:t>
            </a:r>
          </a:p>
          <a:p>
            <a:pPr>
              <a:buNone/>
            </a:pPr>
            <a:r>
              <a:rPr lang="en-US" sz="3400" dirty="0" smtClean="0">
                <a:solidFill>
                  <a:srgbClr val="FF0000"/>
                </a:solidFill>
              </a:rPr>
              <a:t>WHEN WE KNOW SOMETHING IS NOT CURABLE, WE AS DOCTORS, AND PARENTS/PATIENTS AS SUFFERERS CONSTANTLY LOOK OUT OR SERACH FOR SOMETHING THAT MAY HELP… </a:t>
            </a:r>
          </a:p>
          <a:p>
            <a:pPr>
              <a:buNone/>
            </a:pPr>
            <a:r>
              <a:rPr lang="en-US" sz="4000" dirty="0" smtClean="0">
                <a:solidFill>
                  <a:srgbClr val="FFFF00"/>
                </a:solidFill>
              </a:rPr>
              <a:t>WE DO USE PHYSICAL THERAPIES, EXERCISES, RELAXANTS, ANTISEIZURE MEDICINES, VITAMINS SUPPLEMENTS, VARIOUS SENSORY SCREENINGS TO IMPROVE  OR MODIFY CONGNITIVE OUT PUTS</a:t>
            </a:r>
            <a:endParaRPr lang="en-US" sz="4000" dirty="0">
              <a:solidFill>
                <a:srgbClr val="FFFF00"/>
              </a:solidFill>
            </a:endParaRPr>
          </a:p>
        </p:txBody>
      </p:sp>
      <p:sp>
        <p:nvSpPr>
          <p:cNvPr id="6" name="Footer Placeholder 5"/>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4" name="TextBox 3"/>
          <p:cNvSpPr txBox="1"/>
          <p:nvPr/>
        </p:nvSpPr>
        <p:spPr>
          <a:xfrm>
            <a:off x="242596" y="5299788"/>
            <a:ext cx="11949404" cy="1200329"/>
          </a:xfrm>
          <a:prstGeom prst="rect">
            <a:avLst/>
          </a:prstGeom>
          <a:noFill/>
        </p:spPr>
        <p:txBody>
          <a:bodyPr wrap="square" rtlCol="0">
            <a:spAutoFit/>
          </a:bodyPr>
          <a:lstStyle/>
          <a:p>
            <a:r>
              <a:rPr lang="en-US" sz="2400" dirty="0" smtClean="0">
                <a:solidFill>
                  <a:srgbClr val="FF0000"/>
                </a:solidFill>
              </a:rPr>
              <a:t>THERAPIES</a:t>
            </a:r>
            <a:r>
              <a:rPr lang="en-US" sz="2400" dirty="0" smtClean="0">
                <a:solidFill>
                  <a:srgbClr val="FFFF00"/>
                </a:solidFill>
              </a:rPr>
              <a:t> ARE ATTEMPTED IN INCURABLE CASES,</a:t>
            </a:r>
          </a:p>
          <a:p>
            <a:r>
              <a:rPr lang="en-US" sz="2400" dirty="0" smtClean="0">
                <a:solidFill>
                  <a:srgbClr val="FFFF00"/>
                </a:solidFill>
              </a:rPr>
              <a:t>WITH A HOPE TO IMPROVE BEARABILITY  OF THE MORBIDITY</a:t>
            </a:r>
          </a:p>
          <a:p>
            <a:r>
              <a:rPr lang="en-US" sz="2400" dirty="0" smtClean="0">
                <a:solidFill>
                  <a:srgbClr val="FFFF00"/>
                </a:solidFill>
              </a:rPr>
              <a:t>AND TO IMPROVE QUALITY OF LIFE OF CHILD AND FAMILY</a:t>
            </a:r>
            <a:endParaRPr lang="en-US" sz="2400" dirty="0">
              <a:solidFill>
                <a:srgbClr val="FFFF00"/>
              </a:solidFill>
            </a:endParaRPr>
          </a:p>
        </p:txBody>
      </p:sp>
    </p:spTree>
    <p:extLst>
      <p:ext uri="{BB962C8B-B14F-4D97-AF65-F5344CB8AC3E}">
        <p14:creationId xmlns:p14="http://schemas.microsoft.com/office/powerpoint/2010/main" val="844844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ONLY MEDICINES?</a:t>
            </a:r>
            <a:endParaRPr lang="en-US" dirty="0"/>
          </a:p>
        </p:txBody>
      </p:sp>
      <p:sp>
        <p:nvSpPr>
          <p:cNvPr id="3" name="Content Placeholder 2"/>
          <p:cNvSpPr>
            <a:spLocks noGrp="1"/>
          </p:cNvSpPr>
          <p:nvPr>
            <p:ph idx="1"/>
          </p:nvPr>
        </p:nvSpPr>
        <p:spPr>
          <a:xfrm>
            <a:off x="685801" y="2142068"/>
            <a:ext cx="10131425" cy="769084"/>
          </a:xfrm>
        </p:spPr>
        <p:txBody>
          <a:bodyPr>
            <a:normAutofit/>
          </a:bodyPr>
          <a:lstStyle/>
          <a:p>
            <a:r>
              <a:rPr lang="en-US" sz="3600" dirty="0" smtClean="0"/>
              <a:t>EASY MAGIC REMEDY?</a:t>
            </a:r>
            <a:endParaRPr lang="en-US" sz="3600" dirty="0"/>
          </a:p>
        </p:txBody>
      </p:sp>
      <p:sp>
        <p:nvSpPr>
          <p:cNvPr id="7" name="Footer Placeholder 6"/>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
        <p:nvSpPr>
          <p:cNvPr id="4" name="TextBox 3"/>
          <p:cNvSpPr txBox="1"/>
          <p:nvPr/>
        </p:nvSpPr>
        <p:spPr>
          <a:xfrm>
            <a:off x="951722" y="3004456"/>
            <a:ext cx="8185511" cy="1384995"/>
          </a:xfrm>
          <a:prstGeom prst="rect">
            <a:avLst/>
          </a:prstGeom>
          <a:noFill/>
        </p:spPr>
        <p:txBody>
          <a:bodyPr wrap="none" rtlCol="0">
            <a:spAutoFit/>
          </a:bodyPr>
          <a:lstStyle/>
          <a:p>
            <a:r>
              <a:rPr lang="en-US" sz="2800" dirty="0" smtClean="0"/>
              <a:t>BUT PRIMARILY , </a:t>
            </a:r>
          </a:p>
          <a:p>
            <a:r>
              <a:rPr lang="en-US" sz="2800" dirty="0" smtClean="0"/>
              <a:t>EVERY INDIVIDUAL IN SO CALLED HOPELESS SITUATION</a:t>
            </a:r>
          </a:p>
          <a:p>
            <a:r>
              <a:rPr lang="en-US" sz="2800" dirty="0" smtClean="0"/>
              <a:t> IS LOOKING FOR SOMETHING THAT MAY WORK.</a:t>
            </a:r>
            <a:endParaRPr lang="en-US" sz="2800" dirty="0"/>
          </a:p>
        </p:txBody>
      </p:sp>
      <p:sp>
        <p:nvSpPr>
          <p:cNvPr id="5" name="TextBox 4"/>
          <p:cNvSpPr txBox="1"/>
          <p:nvPr/>
        </p:nvSpPr>
        <p:spPr>
          <a:xfrm>
            <a:off x="727788" y="4611231"/>
            <a:ext cx="10021077" cy="2246769"/>
          </a:xfrm>
          <a:prstGeom prst="rect">
            <a:avLst/>
          </a:prstGeom>
          <a:noFill/>
        </p:spPr>
        <p:txBody>
          <a:bodyPr wrap="square" rtlCol="0">
            <a:spAutoFit/>
          </a:bodyPr>
          <a:lstStyle/>
          <a:p>
            <a:r>
              <a:rPr lang="en-US" sz="2800" dirty="0" smtClean="0">
                <a:solidFill>
                  <a:srgbClr val="FFFF00"/>
                </a:solidFill>
              </a:rPr>
              <a:t>AND WHEN WE HAVE MIX UP OF ISSUES AND UNCERTAINITIES, THERE WILL BE LOTS OF MEDICINES AND THERAPIES, TRIED, TESTED, TITRATED… EVEN  AT INDIVIDUAL LEVELS… BY DOCTORS AND PATIENTS ALIKE…… JUST FOR HOPE.. WITH A STRING OF EVIDENCE OR BELIEF</a:t>
            </a:r>
            <a:endParaRPr lang="en-US" sz="2800" dirty="0">
              <a:solidFill>
                <a:srgbClr val="FFFF00"/>
              </a:solidFill>
            </a:endParaRPr>
          </a:p>
        </p:txBody>
      </p:sp>
    </p:spTree>
    <p:extLst>
      <p:ext uri="{BB962C8B-B14F-4D97-AF65-F5344CB8AC3E}">
        <p14:creationId xmlns:p14="http://schemas.microsoft.com/office/powerpoint/2010/main" val="878845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TO TREAT AUTISM… </a:t>
            </a:r>
            <a:endParaRPr lang="en-US" dirty="0"/>
          </a:p>
        </p:txBody>
      </p:sp>
      <p:sp>
        <p:nvSpPr>
          <p:cNvPr id="3" name="Content Placeholder 2"/>
          <p:cNvSpPr>
            <a:spLocks noGrp="1"/>
          </p:cNvSpPr>
          <p:nvPr>
            <p:ph idx="1"/>
          </p:nvPr>
        </p:nvSpPr>
        <p:spPr>
          <a:xfrm>
            <a:off x="741785" y="1824826"/>
            <a:ext cx="10131425" cy="3649133"/>
          </a:xfrm>
        </p:spPr>
        <p:txBody>
          <a:bodyPr>
            <a:normAutofit/>
          </a:bodyPr>
          <a:lstStyle/>
          <a:p>
            <a:r>
              <a:rPr lang="en-US" sz="2800" dirty="0" smtClean="0"/>
              <a:t>WE NEED TO UNDERSTAND VARIOUS POSSIBLE COMPONENTS:</a:t>
            </a:r>
          </a:p>
          <a:p>
            <a:r>
              <a:rPr lang="en-GB" sz="2800" dirty="0" smtClean="0"/>
              <a:t>The KID MAY HAVE seizures, ADD; social anxiety, task performance anxiety, anticipatory anxiety, sensory overload, separation anxiety, and generalized anxiety. The anxiety can drive obsessive compulsive </a:t>
            </a:r>
            <a:r>
              <a:rPr lang="en-GB" sz="2800" dirty="0" err="1" smtClean="0"/>
              <a:t>behavior</a:t>
            </a:r>
            <a:r>
              <a:rPr lang="en-GB" sz="2800" dirty="0" smtClean="0"/>
              <a:t>, frequent tantrums or meltdowns, rigid adherence to rituals, resistant/oppositional </a:t>
            </a:r>
            <a:r>
              <a:rPr lang="en-GB" sz="2800" dirty="0" err="1" smtClean="0"/>
              <a:t>behavior</a:t>
            </a:r>
            <a:r>
              <a:rPr lang="en-GB" sz="2800" dirty="0" smtClean="0"/>
              <a:t>, and </a:t>
            </a:r>
          </a:p>
          <a:p>
            <a:r>
              <a:rPr lang="en-GB" sz="2800" dirty="0" smtClean="0"/>
              <a:t>constant need to control everything and improve concentration, impulse control, and reduce over-activity.</a:t>
            </a:r>
            <a:endParaRPr lang="en-US" sz="2800" dirty="0"/>
          </a:p>
        </p:txBody>
      </p:sp>
      <p:sp>
        <p:nvSpPr>
          <p:cNvPr id="6" name="Footer Placeholder 5"/>
          <p:cNvSpPr>
            <a:spLocks noGrp="1"/>
          </p:cNvSpPr>
          <p:nvPr>
            <p:ph type="ftr" sz="quarter" idx="11"/>
          </p:nvPr>
        </p:nvSpPr>
        <p:spPr/>
        <p:txBody>
          <a:bodyPr/>
          <a:lstStyle/>
          <a:p>
            <a:r>
              <a:rPr lang="en-US" smtClean="0"/>
              <a:t>TNMC 2016 Carnosine Dr kondekar Talk 4 Therapeutic disabilities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TextBox 3"/>
          <p:cNvSpPr txBox="1"/>
          <p:nvPr/>
        </p:nvSpPr>
        <p:spPr>
          <a:xfrm>
            <a:off x="914399" y="5505061"/>
            <a:ext cx="7903767" cy="830997"/>
          </a:xfrm>
          <a:prstGeom prst="rect">
            <a:avLst/>
          </a:prstGeom>
          <a:noFill/>
        </p:spPr>
        <p:txBody>
          <a:bodyPr wrap="none" rtlCol="0">
            <a:spAutoFit/>
          </a:bodyPr>
          <a:lstStyle/>
          <a:p>
            <a:r>
              <a:rPr lang="en-GB" sz="2400" dirty="0" smtClean="0">
                <a:solidFill>
                  <a:srgbClr val="FFFF00"/>
                </a:solidFill>
              </a:rPr>
              <a:t>sensory diets, biomedical supplements, </a:t>
            </a:r>
            <a:r>
              <a:rPr lang="en-GB" sz="2400" dirty="0" err="1" smtClean="0">
                <a:solidFill>
                  <a:srgbClr val="FFFF00"/>
                </a:solidFill>
              </a:rPr>
              <a:t>behavioral</a:t>
            </a:r>
            <a:r>
              <a:rPr lang="en-GB" sz="2400" dirty="0" smtClean="0">
                <a:solidFill>
                  <a:srgbClr val="FFFF00"/>
                </a:solidFill>
              </a:rPr>
              <a:t> strategies, </a:t>
            </a:r>
          </a:p>
          <a:p>
            <a:r>
              <a:rPr lang="en-GB" sz="2400" dirty="0" smtClean="0">
                <a:solidFill>
                  <a:srgbClr val="FFFF00"/>
                </a:solidFill>
              </a:rPr>
              <a:t>SSRI Antidepressants/antipsychotics... STIMULANTS for ADD</a:t>
            </a:r>
            <a:endParaRPr lang="en-US" sz="2400" dirty="0">
              <a:solidFill>
                <a:srgbClr val="FFFF00"/>
              </a:solidFill>
            </a:endParaRPr>
          </a:p>
        </p:txBody>
      </p:sp>
    </p:spTree>
    <p:extLst>
      <p:ext uri="{BB962C8B-B14F-4D97-AF65-F5344CB8AC3E}">
        <p14:creationId xmlns:p14="http://schemas.microsoft.com/office/powerpoint/2010/main" val="2797000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1613</Words>
  <Application>Microsoft Office PowerPoint</Application>
  <PresentationFormat>Widescreen</PresentationFormat>
  <Paragraphs>239</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THERAPEUTIC OPTIONs DISABILITIES IN  PEDIATRIC NEUROPSYCHIATRY (AUTISM PROTOTYPE)  FACTS AND CONTROVERSIES   </vt:lpstr>
      <vt:lpstr>Every communication delay is not autism</vt:lpstr>
      <vt:lpstr>ITS A ONE SLIDE LECTURE...</vt:lpstr>
      <vt:lpstr>BROAD SPECTRUM</vt:lpstr>
      <vt:lpstr>Whether to use medication or not is a hard decision?</vt:lpstr>
      <vt:lpstr>IS cp CURABLE? </vt:lpstr>
      <vt:lpstr>WHY ONLY MEDICINES?</vt:lpstr>
      <vt:lpstr>LETS TRY TO TREAT AUTISM… </vt:lpstr>
      <vt:lpstr>So someone treating autism with pharmacotherapy is not prescribing off label, but is likely to have analysed the case in detail to the roots and understooD  need to control issues </vt:lpstr>
      <vt:lpstr>Pharmacotherapy treats only added on morbidities/symptoms</vt:lpstr>
      <vt:lpstr>Thorough history and examination and early intervention  is the key</vt:lpstr>
      <vt:lpstr>EARLY INTERVENTION THERAPIES</vt:lpstr>
      <vt:lpstr>OT SI: when Sometimes one or more senses are either over- or under-reactive to stimulation</vt:lpstr>
      <vt:lpstr>You can teach – learning, behaviour, understanding, communication…</vt:lpstr>
      <vt:lpstr>You need to establish basic understanding to learn what experts are trying to teach</vt:lpstr>
      <vt:lpstr>ABA encourages positive behaviors and discourages negative behaviors in order to improve a variety of SOCIAL skills</vt:lpstr>
      <vt:lpstr>Don’t get carried by names: these are techniques to make learning simple</vt:lpstr>
      <vt:lpstr>CBT is based on the belief that thought distortions and maladaptive behaviors play a role in the development and maintenance of psychological disorders</vt:lpstr>
      <vt:lpstr>Diet – not enough evidence, practised heavily</vt:lpstr>
      <vt:lpstr>AND MANY DOCTORS DON’T KNOW WHAT TO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santosh Kondekar</dc:creator>
  <cp:lastModifiedBy>santosh Kondekar</cp:lastModifiedBy>
  <cp:revision>1</cp:revision>
  <dcterms:created xsi:type="dcterms:W3CDTF">2020-09-30T07:49:10Z</dcterms:created>
  <dcterms:modified xsi:type="dcterms:W3CDTF">2020-09-30T07:51:56Z</dcterms:modified>
</cp:coreProperties>
</file>