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7" r:id="rId2"/>
    <p:sldId id="291" r:id="rId3"/>
    <p:sldId id="263" r:id="rId4"/>
    <p:sldId id="264" r:id="rId5"/>
    <p:sldId id="266" r:id="rId6"/>
    <p:sldId id="267" r:id="rId7"/>
    <p:sldId id="279" r:id="rId8"/>
    <p:sldId id="280" r:id="rId9"/>
    <p:sldId id="281" r:id="rId10"/>
    <p:sldId id="268" r:id="rId11"/>
    <p:sldId id="282" r:id="rId12"/>
    <p:sldId id="283" r:id="rId13"/>
    <p:sldId id="284" r:id="rId14"/>
    <p:sldId id="285" r:id="rId15"/>
    <p:sldId id="269" r:id="rId16"/>
    <p:sldId id="270" r:id="rId17"/>
    <p:sldId id="271" r:id="rId18"/>
    <p:sldId id="272" r:id="rId19"/>
    <p:sldId id="273" r:id="rId20"/>
    <p:sldId id="274" r:id="rId21"/>
    <p:sldId id="287" r:id="rId22"/>
    <p:sldId id="292" r:id="rId23"/>
    <p:sldId id="288" r:id="rId24"/>
    <p:sldId id="293" r:id="rId25"/>
    <p:sldId id="286" r:id="rId26"/>
    <p:sldId id="289" r:id="rId27"/>
    <p:sldId id="290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>
      <p:cViewPr varScale="1">
        <p:scale>
          <a:sx n="86" d="100"/>
          <a:sy n="86" d="100"/>
        </p:scale>
        <p:origin x="153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22960-1160-49ED-8F61-A92A0B30C92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1F81-FBF4-41DD-9894-95041D603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1F81-FBF4-41DD-9894-95041D6035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AFBB-BA66-45D9-B1AB-7EC72F049043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ADD1-7CDB-4A5D-8AB3-22461159C980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5DC-68EE-4389-9527-1F4A96005E1D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125-D525-46E8-8673-23B22958C3D1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DEB5-2C79-4B91-BCAA-66C79A84DCFF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A936-C1B0-4951-B897-A838DE1E7B1D}" type="datetime1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CB2-CD97-454B-91BE-260B9C0B8241}" type="datetime1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1D5C-57A3-4C3B-A9F4-029E728E5FEF}" type="datetime1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7AE-15A0-4592-977F-C54880AF6281}" type="datetime1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0C02-CD98-4CD3-97AC-A23AAE8070ED}" type="datetime1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44A7-F809-43E9-B287-926F11260A53}" type="datetime1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F987D5-806B-410C-9F14-7315B4A3F918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5FA9DF-8FAE-4235-8D1F-8E75E0DF29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543800" cy="1524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Abcde-fgh</a:t>
            </a:r>
            <a:r>
              <a:rPr lang="en-US" dirty="0" smtClean="0">
                <a:solidFill>
                  <a:srgbClr val="FFFF00"/>
                </a:solidFill>
              </a:rPr>
              <a:t>                   of autism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315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DSM 5 </a:t>
            </a:r>
          </a:p>
          <a:p>
            <a:r>
              <a:rPr lang="en-US" dirty="0" smtClean="0"/>
              <a:t>Diagnostic and therapeutic perspective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3331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AUTISM BASICS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BCB2-77F6-4EEC-9FA5-3B0EE6E80DE1}" type="datetime1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 smtClean="0"/>
              <a:t>B</a:t>
            </a:r>
            <a:r>
              <a:rPr lang="en-US" dirty="0" smtClean="0"/>
              <a:t> of autism: any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B</a:t>
            </a:r>
            <a:r>
              <a:rPr lang="en-US" sz="3600" dirty="0" smtClean="0"/>
              <a:t>ehavioral patterns..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B1   </a:t>
            </a:r>
            <a:r>
              <a:rPr lang="en-US" sz="3600" dirty="0" err="1" smtClean="0"/>
              <a:t>Repititive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B2   Fixed/rigid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B3   Object fascinations</a:t>
            </a:r>
          </a:p>
          <a:p>
            <a:pPr marL="0" indent="0">
              <a:buNone/>
            </a:pPr>
            <a:r>
              <a:rPr lang="en-US" sz="3600" dirty="0" smtClean="0"/>
              <a:t>B4   Sensory issues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94DC-360B-4E3D-9B9B-C6A09A6CD4B6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B1: </a:t>
            </a:r>
            <a:r>
              <a:rPr lang="en-US" sz="4000" dirty="0" smtClean="0"/>
              <a:t>stereotyped or </a:t>
            </a:r>
            <a:r>
              <a:rPr lang="en-US" sz="4000" dirty="0" err="1" smtClean="0"/>
              <a:t>repititve</a:t>
            </a:r>
            <a:r>
              <a:rPr lang="en-US" sz="4000" dirty="0" smtClean="0"/>
              <a:t> motor movements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B1.1 Use of objects </a:t>
            </a:r>
          </a:p>
          <a:p>
            <a:pPr marL="0" indent="0">
              <a:buNone/>
            </a:pPr>
            <a:r>
              <a:rPr lang="en-US" sz="2800" dirty="0" smtClean="0"/>
              <a:t>B2.2 Simple motor stereotypes </a:t>
            </a:r>
          </a:p>
          <a:p>
            <a:pPr marL="0" indent="0">
              <a:buNone/>
            </a:pPr>
            <a:r>
              <a:rPr lang="en-US" sz="2800" dirty="0" smtClean="0"/>
              <a:t>B2.3 Lining up toys </a:t>
            </a:r>
          </a:p>
          <a:p>
            <a:pPr marL="0" indent="0">
              <a:buNone/>
            </a:pPr>
            <a:r>
              <a:rPr lang="en-US" sz="2800" dirty="0" smtClean="0"/>
              <a:t>B2.4 Flipping objects </a:t>
            </a:r>
          </a:p>
          <a:p>
            <a:pPr marL="0" indent="0">
              <a:buNone/>
            </a:pPr>
            <a:r>
              <a:rPr lang="en-US" sz="2800" dirty="0" smtClean="0"/>
              <a:t>B2.5 Echolalia </a:t>
            </a:r>
          </a:p>
          <a:p>
            <a:pPr marL="0" indent="0">
              <a:buNone/>
            </a:pPr>
            <a:r>
              <a:rPr lang="en-US" sz="2800" dirty="0" smtClean="0"/>
              <a:t>B2.7 </a:t>
            </a:r>
            <a:r>
              <a:rPr lang="en-US" sz="2800" dirty="0" err="1" smtClean="0"/>
              <a:t>Idiosynchratic</a:t>
            </a:r>
            <a:r>
              <a:rPr lang="en-US" sz="2800" dirty="0" smtClean="0"/>
              <a:t> phrases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5854-B897-4B37-8A0B-B35EDF74FC3B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B2</a:t>
            </a:r>
            <a:r>
              <a:rPr lang="en-US" sz="3600" dirty="0" smtClean="0"/>
              <a:t>: sameness / rigidness/ inflexibility/ rituality verbal or non verbal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B2.1 Extreme distress at small changes </a:t>
            </a:r>
          </a:p>
          <a:p>
            <a:pPr marL="0" indent="0">
              <a:buNone/>
            </a:pPr>
            <a:r>
              <a:rPr lang="en-US" sz="2800" dirty="0" smtClean="0"/>
              <a:t>B2.2 Difficulty with change or transition </a:t>
            </a:r>
          </a:p>
          <a:p>
            <a:pPr marL="0" indent="0">
              <a:buNone/>
            </a:pPr>
            <a:r>
              <a:rPr lang="en-US" sz="2800" dirty="0" smtClean="0"/>
              <a:t>B2.3 Rigid thinking pattern </a:t>
            </a:r>
          </a:p>
          <a:p>
            <a:pPr marL="0" indent="0">
              <a:buNone/>
            </a:pPr>
            <a:r>
              <a:rPr lang="en-US" sz="2800" dirty="0" smtClean="0"/>
              <a:t>B2.4 Greeting rituals </a:t>
            </a:r>
          </a:p>
          <a:p>
            <a:pPr marL="0" indent="0">
              <a:buNone/>
            </a:pPr>
            <a:r>
              <a:rPr lang="en-US" sz="2800" dirty="0" smtClean="0"/>
              <a:t>B2.6 Need to take same route </a:t>
            </a:r>
          </a:p>
          <a:p>
            <a:pPr marL="0" indent="0">
              <a:buNone/>
            </a:pPr>
            <a:r>
              <a:rPr lang="en-US" sz="2800" dirty="0" smtClean="0"/>
              <a:t>B2.7 Eat same food every day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99D-7BA9-4F4E-8A62-0B13A5ACDD85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B3: </a:t>
            </a:r>
            <a:r>
              <a:rPr lang="en-US" sz="3600" dirty="0" smtClean="0"/>
              <a:t>restricted fixated interest of abnormal intensity / focus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B3.1 Strong attachment / preoccupation with unusual objects </a:t>
            </a:r>
          </a:p>
          <a:p>
            <a:pPr marL="0" indent="0">
              <a:buNone/>
            </a:pPr>
            <a:r>
              <a:rPr lang="en-US" sz="2800" dirty="0" smtClean="0"/>
              <a:t>B3.2 Excessive circumscribed or </a:t>
            </a:r>
            <a:r>
              <a:rPr lang="en-US" sz="2800" dirty="0" err="1" smtClean="0"/>
              <a:t>perservative</a:t>
            </a:r>
            <a:r>
              <a:rPr lang="en-US" sz="2800" dirty="0" smtClean="0"/>
              <a:t> interests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04B-E1D2-4738-A2F3-C08E7C882A02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6200" cy="1600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B4</a:t>
            </a:r>
            <a:r>
              <a:rPr lang="en-US" sz="3600" dirty="0" smtClean="0"/>
              <a:t>: hyper or hypo reactivity to sensory input or unusual interest in sensory aspects around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153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4.1 Apparent </a:t>
            </a:r>
            <a:r>
              <a:rPr lang="en-US" sz="2800" dirty="0" err="1" smtClean="0"/>
              <a:t>indifferrence</a:t>
            </a:r>
            <a:r>
              <a:rPr lang="en-US" sz="2800" dirty="0" smtClean="0"/>
              <a:t> to pain and temperature </a:t>
            </a:r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4.2 Adverse response to sound or texture </a:t>
            </a:r>
          </a:p>
          <a:p>
            <a:pPr marL="0" indent="0">
              <a:buNone/>
            </a:pPr>
            <a:r>
              <a:rPr lang="en-US" sz="2800" dirty="0" smtClean="0"/>
              <a:t>B4.3 Excessive smelling or touching of objects </a:t>
            </a:r>
          </a:p>
          <a:p>
            <a:pPr marL="0" indent="0">
              <a:buNone/>
            </a:pPr>
            <a:r>
              <a:rPr lang="en-US" sz="2800" dirty="0" smtClean="0"/>
              <a:t>B4.5 Visual fascination with light or movement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C0E8-D55C-4216-BE6B-AD4C0240289E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7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</a:t>
            </a:r>
            <a:r>
              <a:rPr lang="en-US" sz="3600" dirty="0" smtClean="0"/>
              <a:t> of autism: condition of 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</a:t>
            </a:r>
            <a:r>
              <a:rPr lang="en-US" sz="2800" dirty="0" smtClean="0"/>
              <a:t>ondition</a:t>
            </a:r>
            <a:r>
              <a:rPr lang="en-US" dirty="0" smtClean="0"/>
              <a:t> for definition is that symptom </a:t>
            </a:r>
            <a:r>
              <a:rPr lang="en-US" sz="2800" dirty="0" smtClean="0"/>
              <a:t>onset should be before </a:t>
            </a:r>
            <a:r>
              <a:rPr lang="en-US" sz="3200" b="1" dirty="0" smtClean="0"/>
              <a:t>6</a:t>
            </a:r>
            <a:r>
              <a:rPr lang="en-US" sz="2800" dirty="0" smtClean="0"/>
              <a:t> years </a:t>
            </a:r>
            <a:r>
              <a:rPr lang="en-US" dirty="0" smtClean="0"/>
              <a:t>of age, previously it was five years of age; that was making many </a:t>
            </a:r>
            <a:r>
              <a:rPr lang="en-US" dirty="0" err="1" smtClean="0"/>
              <a:t>asd</a:t>
            </a:r>
            <a:r>
              <a:rPr lang="en-US" dirty="0" smtClean="0"/>
              <a:t> cases to be wrongly diagnosed as </a:t>
            </a:r>
            <a:r>
              <a:rPr lang="en-US" dirty="0" err="1" smtClean="0"/>
              <a:t>adhd</a:t>
            </a:r>
            <a:r>
              <a:rPr lang="en-US" dirty="0" smtClean="0"/>
              <a:t> after age 3 years.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5C99-E4C2-45E7-B2A2-7CD8A3A59105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D</a:t>
            </a:r>
            <a:r>
              <a:rPr lang="en-US" sz="3600" dirty="0" smtClean="0"/>
              <a:t> of autism: disability significance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</a:t>
            </a:r>
            <a:r>
              <a:rPr lang="en-US" dirty="0" smtClean="0"/>
              <a:t>isability in autism should be clinically significant and relevant to affect education and occupation</a:t>
            </a:r>
          </a:p>
          <a:p>
            <a:r>
              <a:rPr lang="en-US" dirty="0" smtClean="0"/>
              <a:t>Meaning if we educate/enable an autism kid and enable them to do better, the kid can be close to mainstream.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2EC-E5FE-4AB5-99BA-5E8A248A2725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E</a:t>
            </a:r>
            <a:r>
              <a:rPr lang="en-US" dirty="0" smtClean="0"/>
              <a:t> of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Exclusion of other diseases </a:t>
            </a:r>
            <a:r>
              <a:rPr lang="en-US" dirty="0" smtClean="0"/>
              <a:t>explaining  autism features in the child is compulsory.</a:t>
            </a:r>
          </a:p>
          <a:p>
            <a:r>
              <a:rPr lang="en-US" dirty="0" smtClean="0"/>
              <a:t>If any symptoms are better explained by other diseases, one should refrain from calling it as autism, and it may have different way to manage too.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F155-5F3F-4A29-8AAE-39E872F9B615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F</a:t>
            </a:r>
            <a:r>
              <a:rPr lang="en-US" dirty="0" smtClean="0"/>
              <a:t> of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Frequent close </a:t>
            </a:r>
            <a:r>
              <a:rPr lang="en-US" sz="2800" b="1" dirty="0" smtClean="0"/>
              <a:t>follow up </a:t>
            </a:r>
            <a:r>
              <a:rPr lang="en-US" dirty="0" smtClean="0"/>
              <a:t>management in every child with autism label is important along with early active interventional therapy..</a:t>
            </a:r>
          </a:p>
          <a:p>
            <a:r>
              <a:rPr lang="en-US" dirty="0" smtClean="0"/>
              <a:t>With a follow up plan with a follow up diary to be charted weekly without spending more than 5 min</a:t>
            </a:r>
          </a:p>
          <a:p>
            <a:r>
              <a:rPr lang="en-US" dirty="0" smtClean="0"/>
              <a:t>No change in hundred days with any plan should make one change the experts involved.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5F35-3388-4BD4-9C1C-F97EE998C127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500" dirty="0" smtClean="0"/>
              <a:t>G</a:t>
            </a:r>
            <a:r>
              <a:rPr lang="en-US" dirty="0" smtClean="0"/>
              <a:t> of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Goals</a:t>
            </a:r>
            <a:r>
              <a:rPr lang="en-US" dirty="0" smtClean="0"/>
              <a:t> are most important</a:t>
            </a:r>
          </a:p>
          <a:p>
            <a:r>
              <a:rPr lang="en-US" dirty="0" smtClean="0"/>
              <a:t>Simple achievable frequent modifiable </a:t>
            </a:r>
          </a:p>
          <a:p>
            <a:r>
              <a:rPr lang="en-US" dirty="0" smtClean="0"/>
              <a:t>Definite 3 to 5 goals</a:t>
            </a:r>
          </a:p>
          <a:p>
            <a:r>
              <a:rPr lang="en-US" dirty="0" smtClean="0"/>
              <a:t>To be planned in steps each month</a:t>
            </a:r>
          </a:p>
          <a:p>
            <a:r>
              <a:rPr lang="en-US" dirty="0" smtClean="0"/>
              <a:t>And work towards it</a:t>
            </a:r>
          </a:p>
          <a:p>
            <a:r>
              <a:rPr lang="en-US" dirty="0" smtClean="0"/>
              <a:t>They will be met with </a:t>
            </a:r>
            <a:r>
              <a:rPr lang="en-US" dirty="0" err="1" smtClean="0"/>
              <a:t>hardwork</a:t>
            </a:r>
            <a:r>
              <a:rPr lang="en-US" dirty="0" smtClean="0"/>
              <a:t>, keep target 100 days.</a:t>
            </a:r>
          </a:p>
          <a:p>
            <a:r>
              <a:rPr lang="en-US" dirty="0" smtClean="0"/>
              <a:t>Not met, don’t give up.. Modify goals, work hard, change experts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9D78-C5A4-48E0-89B4-31ADE3CBCEC5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Dsm</a:t>
            </a:r>
            <a:r>
              <a:rPr lang="en-US" dirty="0" smtClean="0"/>
              <a:t> 5 perspective</a:t>
            </a:r>
          </a:p>
          <a:p>
            <a:r>
              <a:rPr lang="en-US" dirty="0" smtClean="0"/>
              <a:t>Diagnostic dilemma: flags/screening/differentials and delays</a:t>
            </a:r>
          </a:p>
          <a:p>
            <a:r>
              <a:rPr lang="en-US" dirty="0" smtClean="0"/>
              <a:t>Diagnostic tools</a:t>
            </a:r>
          </a:p>
          <a:p>
            <a:r>
              <a:rPr lang="en-US" dirty="0" smtClean="0"/>
              <a:t>Defining autism / denying diagnosis</a:t>
            </a:r>
          </a:p>
          <a:p>
            <a:r>
              <a:rPr lang="en-US" dirty="0" smtClean="0"/>
              <a:t>Legal implications</a:t>
            </a:r>
          </a:p>
          <a:p>
            <a:r>
              <a:rPr lang="en-US" dirty="0" smtClean="0"/>
              <a:t>Symptoms to guide treatment /tests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E38C-2A91-473C-BF7E-4571E7FC3677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H</a:t>
            </a:r>
            <a:r>
              <a:rPr lang="en-US" sz="3600" dirty="0" smtClean="0"/>
              <a:t> of autism: hope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takes us forward</a:t>
            </a:r>
          </a:p>
          <a:p>
            <a:r>
              <a:rPr lang="en-US" dirty="0" smtClean="0"/>
              <a:t>Each goal puts you thro hopes</a:t>
            </a:r>
          </a:p>
          <a:p>
            <a:r>
              <a:rPr lang="en-US" dirty="0" smtClean="0"/>
              <a:t>See the change, record the change, believe the change</a:t>
            </a:r>
          </a:p>
          <a:p>
            <a:r>
              <a:rPr lang="en-US" dirty="0" smtClean="0"/>
              <a:t>Hope for the next best</a:t>
            </a:r>
          </a:p>
          <a:p>
            <a:r>
              <a:rPr lang="en-US" dirty="0" smtClean="0"/>
              <a:t>Ask for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39EB-C49A-4E62-981C-7C17410FB3E7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5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</a:t>
            </a:r>
            <a:r>
              <a:rPr lang="en-US" sz="4400" dirty="0" smtClean="0"/>
              <a:t>ntermittent: indigestion, irritability, constipation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 we do see often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00B3-E23C-4BF8-B07D-0FDE6C6AFAAF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51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125-D525-46E8-8673-23B22958C3D1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8997"/>
            <a:ext cx="7543800" cy="26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detection red flags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4CBD-1C5A-4664-A4B7-6BC1E54F2444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02" t="6284" r="24334" b="6284"/>
          <a:stretch/>
        </p:blipFill>
        <p:spPr bwMode="auto">
          <a:xfrm>
            <a:off x="-3108960" y="457200"/>
            <a:ext cx="1179576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Detailed </a:t>
            </a:r>
            <a:r>
              <a:rPr lang="en-US" dirty="0" err="1" smtClean="0"/>
              <a:t>neuropediatric</a:t>
            </a:r>
            <a:r>
              <a:rPr lang="en-US" dirty="0" smtClean="0"/>
              <a:t> and developmental assessment</a:t>
            </a:r>
          </a:p>
          <a:p>
            <a:pPr marL="0" indent="0">
              <a:buNone/>
            </a:pPr>
            <a:r>
              <a:rPr lang="en-US" dirty="0" smtClean="0"/>
              <a:t>Noting clinical markers towards </a:t>
            </a:r>
            <a:r>
              <a:rPr lang="en-US" dirty="0" err="1" smtClean="0"/>
              <a:t>aetiology</a:t>
            </a:r>
            <a:r>
              <a:rPr lang="en-US" dirty="0" smtClean="0"/>
              <a:t> delay or differential diagnosis</a:t>
            </a:r>
          </a:p>
          <a:p>
            <a:pPr marL="0" indent="0">
              <a:buNone/>
            </a:pPr>
            <a:r>
              <a:rPr lang="en-US" dirty="0" smtClean="0"/>
              <a:t>Multidisciplinary assessment </a:t>
            </a:r>
          </a:p>
          <a:p>
            <a:pPr marL="0" indent="0">
              <a:buNone/>
            </a:pPr>
            <a:r>
              <a:rPr lang="en-US" dirty="0" smtClean="0"/>
              <a:t>DSM IV – ISAA CARS INCLEN, TABC</a:t>
            </a:r>
          </a:p>
          <a:p>
            <a:pPr marL="0" indent="0">
              <a:buNone/>
            </a:pPr>
            <a:r>
              <a:rPr lang="en-US" dirty="0" smtClean="0"/>
              <a:t>DSM V – INCLEN Modified, 3Di, ADOS2, DISCO 11</a:t>
            </a:r>
          </a:p>
          <a:p>
            <a:pPr marL="0" indent="0">
              <a:buNone/>
            </a:pPr>
            <a:r>
              <a:rPr lang="en-US" dirty="0" smtClean="0"/>
              <a:t>Diagnosis is purely clinical based on </a:t>
            </a:r>
            <a:r>
              <a:rPr lang="en-US" dirty="0" err="1" smtClean="0"/>
              <a:t>questionaires</a:t>
            </a:r>
            <a:r>
              <a:rPr lang="en-US" dirty="0" smtClean="0"/>
              <a:t> and ruling out other diagnoses</a:t>
            </a:r>
          </a:p>
          <a:p>
            <a:pPr marL="0" indent="0">
              <a:buNone/>
            </a:pPr>
            <a:r>
              <a:rPr lang="en-US" dirty="0" smtClean="0"/>
              <a:t>HIGH SENSITIVITY OF DIAGNOSIS IS IMPORTANT TO START EARLY INTERVENTIONS.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125-D525-46E8-8673-23B22958C3D1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4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/metabolic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10% OF TOTAL AUTISM CASES ARE GENETIC</a:t>
            </a:r>
          </a:p>
          <a:p>
            <a:pPr marL="0" indent="0">
              <a:buNone/>
            </a:pPr>
            <a:r>
              <a:rPr lang="en-US" dirty="0" smtClean="0"/>
              <a:t>3% ARE FRAGILE 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WIDE UNEXPLORED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3CBD-6121-4E5D-A9E2-86BC0356918A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Autism: &lt; 3 year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EVOLVING AUTISM</a:t>
            </a:r>
          </a:p>
          <a:p>
            <a:pPr marL="0" indent="0">
              <a:buNone/>
            </a:pPr>
            <a:r>
              <a:rPr lang="en-US" dirty="0" smtClean="0"/>
              <a:t>AS OFTEN THE SYMPTOM, COMPLEX IS NOT FULLY ELICITABLE AS PER QUESTIONARES, MANY EXPERTS REFRAIN FROM LABELLING AS AUTISM.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1594-D1CF-45F2-A11C-BC21AC619C4B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Legally how does it differ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INDIA, legal diagnosis is only by ISAA.</a:t>
            </a:r>
          </a:p>
          <a:p>
            <a:r>
              <a:rPr lang="en-US" dirty="0" err="1" smtClean="0"/>
              <a:t>Overdiagnosis</a:t>
            </a:r>
            <a:r>
              <a:rPr lang="en-US" dirty="0" smtClean="0"/>
              <a:t> has legal implications due to sufferings parents go through.</a:t>
            </a:r>
          </a:p>
          <a:p>
            <a:r>
              <a:rPr lang="en-US" b="1" dirty="0" smtClean="0"/>
              <a:t>So, always better diagnose as “suspected spectrum disorder, pending exclusion of other diagnoses”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D3E5-564D-4975-801D-94D9AFEBEF29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Its important to know </a:t>
            </a:r>
            <a:r>
              <a:rPr lang="en-US" dirty="0" err="1" smtClean="0"/>
              <a:t>whats</a:t>
            </a:r>
            <a:r>
              <a:rPr lang="en-US" dirty="0" smtClean="0"/>
              <a:t> not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600" smtClean="0"/>
              <a:t>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125-D525-46E8-8673-23B22958C3D1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dsm</a:t>
            </a:r>
            <a:r>
              <a:rPr lang="en-US" dirty="0" smtClean="0"/>
              <a:t> 5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2013, autism diagnostic criteria is changed and its no longer just autism but it also includes many autism like conditions of behavior and communication , and that makes us see cases rising too.</a:t>
            </a:r>
          </a:p>
          <a:p>
            <a:r>
              <a:rPr lang="en-US" dirty="0" smtClean="0"/>
              <a:t>So its now called a </a:t>
            </a:r>
            <a:r>
              <a:rPr lang="en-US" b="1" dirty="0" smtClean="0"/>
              <a:t>spectrum,</a:t>
            </a:r>
            <a:r>
              <a:rPr lang="en-US" dirty="0" smtClean="0"/>
              <a:t> means a </a:t>
            </a:r>
            <a:r>
              <a:rPr lang="en-US" b="1" dirty="0" smtClean="0"/>
              <a:t>large number of spectrum will be close to normal and independent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9D7-6D9B-4F54-9DD5-20C9C2FD7652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dsm</a:t>
            </a:r>
            <a:r>
              <a:rPr lang="en-US" dirty="0" smtClean="0"/>
              <a:t> 5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the first ever international criteria that truly explains autism.. Since 2013</a:t>
            </a:r>
          </a:p>
          <a:p>
            <a:r>
              <a:rPr lang="en-US" b="1" dirty="0" smtClean="0"/>
              <a:t>The sequence of events develop in the sequence of </a:t>
            </a:r>
            <a:r>
              <a:rPr lang="en-US" b="1" dirty="0" err="1" smtClean="0"/>
              <a:t>dsm</a:t>
            </a:r>
            <a:r>
              <a:rPr lang="en-US" b="1" dirty="0" smtClean="0"/>
              <a:t> criteria</a:t>
            </a:r>
          </a:p>
          <a:p>
            <a:r>
              <a:rPr lang="en-US" dirty="0" smtClean="0"/>
              <a:t>So when we want to reverse changes we truly need to change the symptoms from core.. And so the sequential symptoms will start getting reduced over next few months.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4611-587C-4608-870C-021BD3BDB7EC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10600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</a:t>
            </a:r>
            <a:r>
              <a:rPr lang="en-US" sz="4800" dirty="0" err="1" smtClean="0"/>
              <a:t>dsm</a:t>
            </a:r>
            <a:r>
              <a:rPr lang="en-US" sz="4800" dirty="0" smtClean="0"/>
              <a:t> 5 criteria is important?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Once we know how it is happened.</a:t>
            </a:r>
          </a:p>
          <a:p>
            <a:pPr marL="0" indent="0">
              <a:buNone/>
            </a:pPr>
            <a:r>
              <a:rPr lang="en-US" dirty="0" smtClean="0"/>
              <a:t>We know how to reverse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B452-7B59-4853-9BCA-F9894CD2E899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A</a:t>
            </a:r>
            <a:r>
              <a:rPr lang="en-US" dirty="0" smtClean="0"/>
              <a:t> of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1534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</a:t>
            </a:r>
            <a:r>
              <a:rPr lang="en-US" sz="2800" dirty="0" smtClean="0"/>
              <a:t>utism core criteria of persistent deficit like</a:t>
            </a:r>
          </a:p>
          <a:p>
            <a:r>
              <a:rPr lang="en-US" sz="2800" b="1" dirty="0" smtClean="0"/>
              <a:t>A1: </a:t>
            </a:r>
            <a:r>
              <a:rPr lang="en-US" sz="2800" dirty="0" smtClean="0"/>
              <a:t>social communication/interaction deficit, social initiation and reciprocation deficit</a:t>
            </a:r>
          </a:p>
          <a:p>
            <a:r>
              <a:rPr lang="en-US" sz="2800" b="1" dirty="0" smtClean="0"/>
              <a:t>A2: </a:t>
            </a:r>
            <a:r>
              <a:rPr lang="en-US" sz="2800" dirty="0" smtClean="0"/>
              <a:t>non verbal communication deficit and</a:t>
            </a:r>
          </a:p>
          <a:p>
            <a:r>
              <a:rPr lang="en-US" sz="2800" b="1" dirty="0" smtClean="0"/>
              <a:t>A3: </a:t>
            </a:r>
            <a:r>
              <a:rPr lang="en-US" sz="2800" dirty="0" smtClean="0"/>
              <a:t>deficit in understanding and maintaining relationships  </a:t>
            </a:r>
          </a:p>
          <a:p>
            <a:r>
              <a:rPr lang="en-US" b="1" dirty="0" smtClean="0"/>
              <a:t>One each of a1 a2 a3 is must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58B-7DCD-4B8C-88E2-F8DC781BAAE1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A1:  </a:t>
            </a:r>
            <a:r>
              <a:rPr lang="en-US" dirty="0" smtClean="0"/>
              <a:t>social emotional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A1.1 Social approach abnormal</a:t>
            </a:r>
          </a:p>
          <a:p>
            <a:pPr marL="0" indent="0">
              <a:buNone/>
            </a:pPr>
            <a:r>
              <a:rPr lang="en-US" sz="3200" dirty="0" smtClean="0"/>
              <a:t>A1.2 Abnormal back forth conversation</a:t>
            </a:r>
          </a:p>
          <a:p>
            <a:pPr marL="0" indent="0">
              <a:buNone/>
            </a:pPr>
            <a:r>
              <a:rPr lang="en-US" sz="3200" dirty="0" smtClean="0"/>
              <a:t>A1.2 Reduced sharing of interest emotion/ affect</a:t>
            </a:r>
          </a:p>
          <a:p>
            <a:pPr marL="0" indent="0">
              <a:buNone/>
            </a:pPr>
            <a:r>
              <a:rPr lang="en-US" sz="3200" dirty="0" smtClean="0"/>
              <a:t>A1.4 Failure to initiate or respond to social interactions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2E30-2BF9-4FBF-BC7D-A0A3236A40F1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2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2</a:t>
            </a:r>
            <a:r>
              <a:rPr lang="en-US" sz="3600" dirty="0" smtClean="0"/>
              <a:t>: any 1 </a:t>
            </a:r>
            <a:br>
              <a:rPr lang="en-US" sz="3600" dirty="0" smtClean="0"/>
            </a:br>
            <a:r>
              <a:rPr lang="en-US" sz="3600" dirty="0" smtClean="0"/>
              <a:t>deficit in nonverbal communication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001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A2.1 Poor verbal / non verbal communication,                 poor eye contact</a:t>
            </a:r>
          </a:p>
          <a:p>
            <a:pPr marL="0" indent="0">
              <a:buNone/>
            </a:pPr>
            <a:r>
              <a:rPr lang="en-US" sz="2800" dirty="0" smtClean="0"/>
              <a:t>A2.2 Poor body language</a:t>
            </a:r>
          </a:p>
          <a:p>
            <a:pPr marL="0" indent="0">
              <a:buNone/>
            </a:pPr>
            <a:r>
              <a:rPr lang="en-US" sz="2800" dirty="0" smtClean="0"/>
              <a:t>A2.3 Deficit in gesture use or </a:t>
            </a:r>
          </a:p>
          <a:p>
            <a:pPr marL="0" indent="0">
              <a:buNone/>
            </a:pPr>
            <a:r>
              <a:rPr lang="en-US" sz="2800" dirty="0" smtClean="0"/>
              <a:t>A2.4 Total lack of facial expressions or non verbal communication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2A53-EF12-435B-9901-3FF296D49288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A3</a:t>
            </a:r>
            <a:r>
              <a:rPr lang="en-US" sz="3600" dirty="0" smtClean="0"/>
              <a:t>: deficit in understanding and maintaining relationships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A3.1 Deficit in developing maintaining and understanding relationships </a:t>
            </a:r>
          </a:p>
          <a:p>
            <a:pPr marL="0" indent="0">
              <a:buNone/>
            </a:pPr>
            <a:r>
              <a:rPr lang="en-US" sz="2800" dirty="0" smtClean="0"/>
              <a:t>A3.2 Difficulty adjusting behavior to suit various social context </a:t>
            </a:r>
          </a:p>
          <a:p>
            <a:pPr marL="0" indent="0">
              <a:buNone/>
            </a:pPr>
            <a:r>
              <a:rPr lang="en-US" sz="2800" dirty="0" smtClean="0"/>
              <a:t>A3.3 Difficulty in sharing imaginative play or making friends </a:t>
            </a:r>
          </a:p>
          <a:p>
            <a:pPr marL="0" indent="0">
              <a:buNone/>
            </a:pPr>
            <a:r>
              <a:rPr lang="en-US" sz="2800" dirty="0" smtClean="0"/>
              <a:t>A3.4 Absence of interest in peers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30BC-8471-4C10-91E2-8D198ED3B41F}" type="datetime1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DRKONDEKAR 9869405747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A9DF-8FAE-4235-8D1F-8E75E0DF29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245</TotalTime>
  <Words>1065</Words>
  <Application>Microsoft Office PowerPoint</Application>
  <PresentationFormat>On-screen Show (4:3)</PresentationFormat>
  <Paragraphs>207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Impact</vt:lpstr>
      <vt:lpstr>Times New Roman</vt:lpstr>
      <vt:lpstr>NewsPrint</vt:lpstr>
      <vt:lpstr>Abcde-fgh                   of autism</vt:lpstr>
      <vt:lpstr>Objectives</vt:lpstr>
      <vt:lpstr>Why dsm 5 is important?</vt:lpstr>
      <vt:lpstr>Why dsm 5 is important?</vt:lpstr>
      <vt:lpstr>Why dsm 5 criteria is important?</vt:lpstr>
      <vt:lpstr>A of autism</vt:lpstr>
      <vt:lpstr>A1:  social emotional reciprocity</vt:lpstr>
      <vt:lpstr>A 2: any 1  deficit in nonverbal communication</vt:lpstr>
      <vt:lpstr>A3: deficit in understanding and maintaining relationships </vt:lpstr>
      <vt:lpstr>B of autism: any 2 </vt:lpstr>
      <vt:lpstr>B1: stereotyped or repititve motor movements </vt:lpstr>
      <vt:lpstr>B2: sameness / rigidness/ inflexibility/ rituality verbal or non verbal</vt:lpstr>
      <vt:lpstr>B3: restricted fixated interest of abnormal intensity / focus</vt:lpstr>
      <vt:lpstr>B4: hyper or hypo reactivity to sensory input or unusual interest in sensory aspects around</vt:lpstr>
      <vt:lpstr>C of autism: condition of age</vt:lpstr>
      <vt:lpstr>D of autism: disability significance</vt:lpstr>
      <vt:lpstr>E of autism</vt:lpstr>
      <vt:lpstr>F of autism</vt:lpstr>
      <vt:lpstr>G of autism</vt:lpstr>
      <vt:lpstr>H of autism: hope</vt:lpstr>
      <vt:lpstr>Intermittent: indigestion, irritability, constipation</vt:lpstr>
      <vt:lpstr>PowerPoint Presentation</vt:lpstr>
      <vt:lpstr>Early detection red flags </vt:lpstr>
      <vt:lpstr>Diagnostic tools </vt:lpstr>
      <vt:lpstr>Genetic /metabolic syndromes</vt:lpstr>
      <vt:lpstr>Autism: &lt; 3 year age</vt:lpstr>
      <vt:lpstr>Legally how does it differ</vt:lpstr>
      <vt:lpstr>Its important to know whats not autism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ABCDE-FGH                   OF AUTISM</dc:title>
  <dc:creator>home</dc:creator>
  <cp:lastModifiedBy>SANTOSH V KONDEKAR</cp:lastModifiedBy>
  <cp:revision>17</cp:revision>
  <dcterms:created xsi:type="dcterms:W3CDTF">2020-12-23T15:16:53Z</dcterms:created>
  <dcterms:modified xsi:type="dcterms:W3CDTF">2021-01-16T06:28:48Z</dcterms:modified>
</cp:coreProperties>
</file>